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368" r:id="rId3"/>
    <p:sldId id="367" r:id="rId4"/>
    <p:sldId id="283" r:id="rId5"/>
    <p:sldId id="284" r:id="rId6"/>
    <p:sldId id="285" r:id="rId7"/>
    <p:sldId id="352" r:id="rId8"/>
    <p:sldId id="347" r:id="rId9"/>
    <p:sldId id="356" r:id="rId10"/>
    <p:sldId id="351" r:id="rId11"/>
    <p:sldId id="350" r:id="rId12"/>
    <p:sldId id="353" r:id="rId13"/>
    <p:sldId id="354" r:id="rId14"/>
    <p:sldId id="355" r:id="rId15"/>
    <p:sldId id="357" r:id="rId16"/>
    <p:sldId id="358"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8" r:id="rId39"/>
    <p:sldId id="307" r:id="rId40"/>
    <p:sldId id="309" r:id="rId41"/>
    <p:sldId id="310" r:id="rId42"/>
    <p:sldId id="311" r:id="rId43"/>
    <p:sldId id="312" r:id="rId44"/>
    <p:sldId id="313" r:id="rId45"/>
    <p:sldId id="317" r:id="rId46"/>
    <p:sldId id="315" r:id="rId47"/>
    <p:sldId id="314" r:id="rId48"/>
    <p:sldId id="316" r:id="rId49"/>
    <p:sldId id="318" r:id="rId50"/>
    <p:sldId id="319" r:id="rId51"/>
    <p:sldId id="320" r:id="rId52"/>
    <p:sldId id="321" r:id="rId53"/>
    <p:sldId id="322" r:id="rId54"/>
    <p:sldId id="323" r:id="rId55"/>
    <p:sldId id="359" r:id="rId56"/>
    <p:sldId id="362" r:id="rId57"/>
    <p:sldId id="361" r:id="rId58"/>
    <p:sldId id="363" r:id="rId59"/>
    <p:sldId id="360" r:id="rId60"/>
    <p:sldId id="364" r:id="rId61"/>
    <p:sldId id="366" r:id="rId62"/>
    <p:sldId id="365" r:id="rId63"/>
    <p:sldId id="324" r:id="rId64"/>
    <p:sldId id="325" r:id="rId65"/>
    <p:sldId id="326" r:id="rId66"/>
    <p:sldId id="327" r:id="rId67"/>
    <p:sldId id="328" r:id="rId68"/>
    <p:sldId id="329" r:id="rId69"/>
    <p:sldId id="330" r:id="rId70"/>
    <p:sldId id="331" r:id="rId71"/>
    <p:sldId id="332" r:id="rId72"/>
    <p:sldId id="333" r:id="rId73"/>
    <p:sldId id="335" r:id="rId74"/>
    <p:sldId id="336" r:id="rId75"/>
    <p:sldId id="337" r:id="rId76"/>
    <p:sldId id="338" r:id="rId77"/>
    <p:sldId id="369" r:id="rId78"/>
    <p:sldId id="370" r:id="rId79"/>
    <p:sldId id="339" r:id="rId80"/>
    <p:sldId id="340" r:id="rId81"/>
    <p:sldId id="341" r:id="rId82"/>
    <p:sldId id="342" r:id="rId83"/>
    <p:sldId id="343" r:id="rId84"/>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a:srgbClr val="FF6600"/>
    <a:srgbClr val="003296"/>
    <a:srgbClr val="00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4660"/>
  </p:normalViewPr>
  <p:slideViewPr>
    <p:cSldViewPr>
      <p:cViewPr>
        <p:scale>
          <a:sx n="100" d="100"/>
          <a:sy n="100" d="100"/>
        </p:scale>
        <p:origin x="-2124" y="-85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A9CCEFF-0A0A-4D18-9D3D-9390754362B8}" type="datetimeFigureOut">
              <a:rPr lang="en-US" smtClean="0"/>
              <a:pPr/>
              <a:t>9/15/2022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1F85CFD2-25F4-4B4B-9AA5-C29AFAA7047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17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53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F85CFD2-25F4-4B4B-9AA5-C29AFAA70475}" type="slidenum">
              <a:rPr lang="en-US" smtClean="0"/>
              <a:pPr/>
              <a:t>77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384493-6C2E-4221-B622-2C8A1793D230}"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31033-416B-41D0-8B7C-6BFE649EF56E}"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25C7E4-0E75-4486-B3A5-5953938EE6C6}"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5E0530-5D0A-4ABB-A822-1E5B62D1BA60}"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756D5-3761-4DAE-BD2E-27BE66F3E870}" type="datetime1">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C8C3A4-DC50-4A6A-BEC0-B6AE3C0312C7}" type="datetime1">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68112E-7F21-47C6-B028-445D7516FF19}" type="datetime1">
              <a:rPr lang="en-US" smtClean="0"/>
              <a:pPr/>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654EAD-A216-466C-9D37-AC9F19558608}" type="datetime1">
              <a:rPr lang="en-US" smtClean="0"/>
              <a:pPr/>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DF199-00E4-4648-AC59-DA20B53EC04E}" type="datetime1">
              <a:rPr lang="en-US" smtClean="0"/>
              <a:pPr/>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E83A86-787D-4C8E-81CD-32D63D7F2436}" type="datetime1">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DFEBCF-C80C-41D3-A781-220C2AEF6D17}" type="datetime1">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CB9D9F-970B-457E-93DD-7B85396FCE1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6C2BB0-54A9-4236-9357-C9879649F314}" type="datetime1">
              <a:rPr lang="en-US" smtClean="0"/>
              <a:pPr/>
              <a:t>9/15/2022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CB9D9F-970B-457E-93DD-7B85396FCE1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localhost:8080/tshirt"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BACKEND</a:t>
            </a:r>
            <a:endParaRPr lang="en-US" sz="3500" u="sng" dirty="0">
              <a:solidFill>
                <a:schemeClr val="bg1"/>
              </a:solidFill>
              <a:latin typeface="Arial Black"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200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APIs usually include a </a:t>
            </a:r>
            <a:r>
              <a:rPr lang="en-US" sz="2000" dirty="0" err="1" smtClean="0">
                <a:solidFill>
                  <a:schemeClr val="tx1">
                    <a:lumMod val="65000"/>
                    <a:lumOff val="35000"/>
                  </a:schemeClr>
                </a:solidFill>
                <a:latin typeface="Arial" pitchFamily="34" charset="0"/>
                <a:cs typeface="Arial" pitchFamily="34" charset="0"/>
              </a:rPr>
              <a:t>req</a:t>
            </a:r>
            <a:r>
              <a:rPr lang="en-US" sz="2000" dirty="0" smtClean="0">
                <a:solidFill>
                  <a:schemeClr val="tx1">
                    <a:lumMod val="65000"/>
                    <a:lumOff val="35000"/>
                  </a:schemeClr>
                </a:solidFill>
                <a:latin typeface="Arial" pitchFamily="34" charset="0"/>
                <a:cs typeface="Arial" pitchFamily="34" charset="0"/>
              </a:rPr>
              <a:t> and res argument.  The </a:t>
            </a:r>
            <a:r>
              <a:rPr lang="en-US" sz="2000" dirty="0" err="1" smtClean="0">
                <a:solidFill>
                  <a:schemeClr val="tx1">
                    <a:lumMod val="65000"/>
                    <a:lumOff val="35000"/>
                  </a:schemeClr>
                </a:solidFill>
                <a:latin typeface="Arial" pitchFamily="34" charset="0"/>
                <a:cs typeface="Arial" pitchFamily="34" charset="0"/>
              </a:rPr>
              <a:t>req</a:t>
            </a:r>
            <a:r>
              <a:rPr lang="en-US" sz="2000" dirty="0" smtClean="0">
                <a:solidFill>
                  <a:schemeClr val="tx1">
                    <a:lumMod val="65000"/>
                    <a:lumOff val="35000"/>
                  </a:schemeClr>
                </a:solidFill>
                <a:latin typeface="Arial" pitchFamily="34" charset="0"/>
                <a:cs typeface="Arial" pitchFamily="34" charset="0"/>
              </a:rPr>
              <a:t> is what is received from the client, and the res is what is sent back to the client.</a:t>
            </a: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API ARGUMENTS</a:t>
            </a:r>
            <a:endParaRPr lang="en-US" sz="2500" u="sng" dirty="0">
              <a:solidFill>
                <a:srgbClr val="3366CC"/>
              </a:solidFill>
              <a:latin typeface="Arial Black" pitchFamily="34" charset="0"/>
            </a:endParaRPr>
          </a:p>
        </p:txBody>
      </p:sp>
      <p:pic>
        <p:nvPicPr>
          <p:cNvPr id="4" name="Picture 2"/>
          <p:cNvPicPr>
            <a:picLocks noChangeAspect="1" noChangeArrowheads="1"/>
          </p:cNvPicPr>
          <p:nvPr/>
        </p:nvPicPr>
        <p:blipFill>
          <a:blip r:embed="rId2" cstate="print"/>
          <a:srcRect/>
          <a:stretch>
            <a:fillRect/>
          </a:stretch>
        </p:blipFill>
        <p:spPr bwMode="auto">
          <a:xfrm>
            <a:off x="3733800" y="1352550"/>
            <a:ext cx="4981516" cy="2819400"/>
          </a:xfrm>
          <a:prstGeom prst="rect">
            <a:avLst/>
          </a:prstGeom>
          <a:noFill/>
          <a:ln w="9525">
            <a:noFill/>
            <a:miter lim="800000"/>
            <a:headEnd/>
            <a:tailEnd/>
          </a:ln>
        </p:spPr>
      </p:pic>
      <p:sp>
        <p:nvSpPr>
          <p:cNvPr id="5" name="Left Arrow 4"/>
          <p:cNvSpPr/>
          <p:nvPr/>
        </p:nvSpPr>
        <p:spPr>
          <a:xfrm rot="16200000">
            <a:off x="5628217" y="2810933"/>
            <a:ext cx="533400" cy="207433"/>
          </a:xfrm>
          <a:prstGeom prst="leftArrow">
            <a:avLst>
              <a:gd name="adj1" fmla="val 50000"/>
              <a:gd name="adj2" fmla="val 7619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rot="16200000">
            <a:off x="5933017" y="2810933"/>
            <a:ext cx="533400" cy="207433"/>
          </a:xfrm>
          <a:prstGeom prst="leftArrow">
            <a:avLst>
              <a:gd name="adj1" fmla="val 50000"/>
              <a:gd name="adj2" fmla="val 7619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3581400" cy="3962400"/>
          </a:xfrm>
        </p:spPr>
        <p:txBody>
          <a:bodyPr>
            <a:normAutofit fontScale="92500"/>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Middlewear</a:t>
            </a:r>
            <a:r>
              <a:rPr lang="en-US" sz="2000" dirty="0" smtClean="0">
                <a:solidFill>
                  <a:schemeClr val="tx1">
                    <a:lumMod val="65000"/>
                    <a:lumOff val="35000"/>
                  </a:schemeClr>
                </a:solidFill>
                <a:latin typeface="Arial" pitchFamily="34" charset="0"/>
                <a:cs typeface="Arial" pitchFamily="34" charset="0"/>
              </a:rPr>
              <a:t> is script that runs before API calls are executed.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example, on the screenshot shown, the </a:t>
            </a:r>
            <a:r>
              <a:rPr lang="en-US" sz="2000" dirty="0" err="1" smtClean="0">
                <a:solidFill>
                  <a:schemeClr val="tx1">
                    <a:lumMod val="65000"/>
                    <a:lumOff val="35000"/>
                  </a:schemeClr>
                </a:solidFill>
                <a:latin typeface="Arial" pitchFamily="34" charset="0"/>
                <a:cs typeface="Arial" pitchFamily="34" charset="0"/>
              </a:rPr>
              <a:t>middlewear</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expresss.json</a:t>
            </a:r>
            <a:r>
              <a:rPr lang="en-US" sz="2000" dirty="0" smtClean="0">
                <a:solidFill>
                  <a:schemeClr val="tx1">
                    <a:lumMod val="65000"/>
                    <a:lumOff val="35000"/>
                  </a:schemeClr>
                </a:solidFill>
                <a:latin typeface="Arial" pitchFamily="34" charset="0"/>
                <a:cs typeface="Arial" pitchFamily="34" charset="0"/>
              </a:rPr>
              <a:t>() is used to convert all bodies into JSON objects.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Another example for </a:t>
            </a:r>
            <a:r>
              <a:rPr lang="en-US" sz="2000" dirty="0" err="1" smtClean="0">
                <a:solidFill>
                  <a:schemeClr val="tx1">
                    <a:lumMod val="65000"/>
                    <a:lumOff val="35000"/>
                  </a:schemeClr>
                </a:solidFill>
                <a:latin typeface="Arial" pitchFamily="34" charset="0"/>
                <a:cs typeface="Arial" pitchFamily="34" charset="0"/>
              </a:rPr>
              <a:t>middlewear</a:t>
            </a:r>
            <a:r>
              <a:rPr lang="en-US" sz="2000" dirty="0" smtClean="0">
                <a:solidFill>
                  <a:schemeClr val="tx1">
                    <a:lumMod val="65000"/>
                    <a:lumOff val="35000"/>
                  </a:schemeClr>
                </a:solidFill>
                <a:latin typeface="Arial" pitchFamily="34" charset="0"/>
                <a:cs typeface="Arial" pitchFamily="34" charset="0"/>
              </a:rPr>
              <a:t> would be to authenticate, so that an API request gets authenticated before running (</a:t>
            </a:r>
            <a:r>
              <a:rPr lang="en-US" sz="2000" dirty="0" err="1" smtClean="0">
                <a:solidFill>
                  <a:schemeClr val="tx1">
                    <a:lumMod val="65000"/>
                    <a:lumOff val="35000"/>
                  </a:schemeClr>
                </a:solidFill>
                <a:latin typeface="Arial" pitchFamily="34" charset="0"/>
                <a:cs typeface="Arial" pitchFamily="34" charset="0"/>
              </a:rPr>
              <a:t>app.use</a:t>
            </a:r>
            <a:r>
              <a:rPr lang="en-US" sz="2000" dirty="0" smtClean="0">
                <a:solidFill>
                  <a:schemeClr val="tx1">
                    <a:lumMod val="65000"/>
                    <a:lumOff val="35000"/>
                  </a:schemeClr>
                </a:solidFill>
                <a:latin typeface="Arial" pitchFamily="34" charset="0"/>
                <a:cs typeface="Arial" pitchFamily="34" charset="0"/>
              </a:rPr>
              <a:t>(auth)).</a:t>
            </a: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MIDDLEWEAR</a:t>
            </a:r>
            <a:endParaRPr lang="en-US" sz="2500" u="sng" dirty="0">
              <a:solidFill>
                <a:srgbClr val="3366CC"/>
              </a:solidFill>
              <a:latin typeface="Arial Black" pitchFamily="34" charset="0"/>
            </a:endParaRPr>
          </a:p>
        </p:txBody>
      </p:sp>
      <p:pic>
        <p:nvPicPr>
          <p:cNvPr id="1027" name="Picture 3"/>
          <p:cNvPicPr>
            <a:picLocks noChangeAspect="1" noChangeArrowheads="1"/>
          </p:cNvPicPr>
          <p:nvPr/>
        </p:nvPicPr>
        <p:blipFill>
          <a:blip r:embed="rId2" cstate="print"/>
          <a:srcRect/>
          <a:stretch>
            <a:fillRect/>
          </a:stretch>
        </p:blipFill>
        <p:spPr bwMode="auto">
          <a:xfrm>
            <a:off x="3886200" y="1443214"/>
            <a:ext cx="4762500" cy="1966736"/>
          </a:xfrm>
          <a:prstGeom prst="rect">
            <a:avLst/>
          </a:prstGeom>
          <a:noFill/>
          <a:ln w="9525">
            <a:noFill/>
            <a:miter lim="800000"/>
            <a:headEnd/>
            <a:tailEnd/>
          </a:ln>
        </p:spPr>
      </p:pic>
      <p:sp>
        <p:nvSpPr>
          <p:cNvPr id="5" name="Left Arrow 4"/>
          <p:cNvSpPr/>
          <p:nvPr/>
        </p:nvSpPr>
        <p:spPr>
          <a:xfrm>
            <a:off x="5867400" y="1962150"/>
            <a:ext cx="1371600" cy="533400"/>
          </a:xfrm>
          <a:prstGeom prst="leftArrow">
            <a:avLst>
              <a:gd name="adj1" fmla="val 50000"/>
              <a:gd name="adj2" fmla="val 7619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 CONSOLE LOGS</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971550"/>
            <a:ext cx="83820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Make sure that node and </a:t>
            </a:r>
            <a:r>
              <a:rPr lang="en-US" sz="2000" dirty="0" err="1" smtClean="0">
                <a:solidFill>
                  <a:schemeClr val="tx1">
                    <a:lumMod val="65000"/>
                    <a:lumOff val="35000"/>
                  </a:schemeClr>
                </a:solidFill>
                <a:latin typeface="Arial" pitchFamily="34" charset="0"/>
                <a:cs typeface="Arial" pitchFamily="34" charset="0"/>
              </a:rPr>
              <a:t>npm</a:t>
            </a:r>
            <a:r>
              <a:rPr lang="en-US" sz="2000" dirty="0" smtClean="0">
                <a:solidFill>
                  <a:schemeClr val="tx1">
                    <a:lumMod val="65000"/>
                    <a:lumOff val="35000"/>
                  </a:schemeClr>
                </a:solidFill>
                <a:latin typeface="Arial" pitchFamily="34" charset="0"/>
                <a:cs typeface="Arial" pitchFamily="34" charset="0"/>
              </a:rPr>
              <a:t> is installed on your computer.</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Create a new blank visual code project.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Type </a:t>
            </a:r>
            <a:r>
              <a:rPr lang="en-US" sz="2000" b="1" dirty="0" err="1" smtClean="0">
                <a:solidFill>
                  <a:schemeClr val="tx1">
                    <a:lumMod val="65000"/>
                    <a:lumOff val="35000"/>
                  </a:schemeClr>
                </a:solidFill>
                <a:latin typeface="Consolas" pitchFamily="49" charset="0"/>
                <a:cs typeface="Arial" pitchFamily="34" charset="0"/>
              </a:rPr>
              <a:t>npm</a:t>
            </a:r>
            <a:r>
              <a:rPr lang="en-US" sz="2000" b="1" dirty="0" smtClean="0">
                <a:solidFill>
                  <a:schemeClr val="tx1">
                    <a:lumMod val="65000"/>
                    <a:lumOff val="35000"/>
                  </a:schemeClr>
                </a:solidFill>
                <a:latin typeface="Consolas" pitchFamily="49" charset="0"/>
                <a:cs typeface="Arial" pitchFamily="34" charset="0"/>
              </a:rPr>
              <a:t> init –y </a:t>
            </a:r>
            <a:r>
              <a:rPr lang="en-US" sz="2000" dirty="0" smtClean="0">
                <a:solidFill>
                  <a:schemeClr val="tx1">
                    <a:lumMod val="65000"/>
                    <a:lumOff val="35000"/>
                  </a:schemeClr>
                </a:solidFill>
                <a:latin typeface="Arial" pitchFamily="34" charset="0"/>
                <a:cs typeface="Arial" pitchFamily="34" charset="0"/>
              </a:rPr>
              <a:t>(used to create </a:t>
            </a:r>
            <a:r>
              <a:rPr lang="en-US" sz="2000" dirty="0" err="1" smtClean="0">
                <a:solidFill>
                  <a:schemeClr val="tx1">
                    <a:lumMod val="65000"/>
                    <a:lumOff val="35000"/>
                  </a:schemeClr>
                </a:solidFill>
                <a:latin typeface="Arial" pitchFamily="34" charset="0"/>
                <a:cs typeface="Arial" pitchFamily="34" charset="0"/>
              </a:rPr>
              <a:t>package.json</a:t>
            </a:r>
            <a:r>
              <a:rPr lang="en-US" sz="2000" dirty="0" smtClean="0">
                <a:solidFill>
                  <a:schemeClr val="tx1">
                    <a:lumMod val="65000"/>
                    <a:lumOff val="35000"/>
                  </a:schemeClr>
                </a:solidFill>
                <a:latin typeface="Arial" pitchFamily="34" charset="0"/>
                <a:cs typeface="Arial" pitchFamily="34" charset="0"/>
              </a:rPr>
              <a:t> files)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Type </a:t>
            </a:r>
            <a:r>
              <a:rPr lang="en-US" sz="2000" b="1" dirty="0" err="1" smtClean="0">
                <a:solidFill>
                  <a:schemeClr val="tx1">
                    <a:lumMod val="65000"/>
                    <a:lumOff val="35000"/>
                  </a:schemeClr>
                </a:solidFill>
                <a:latin typeface="Consolas" pitchFamily="49" charset="0"/>
                <a:cs typeface="Arial" pitchFamily="34" charset="0"/>
              </a:rPr>
              <a:t>npm</a:t>
            </a:r>
            <a:r>
              <a:rPr lang="en-US" sz="2000" b="1" dirty="0" smtClean="0">
                <a:solidFill>
                  <a:schemeClr val="tx1">
                    <a:lumMod val="65000"/>
                    <a:lumOff val="35000"/>
                  </a:schemeClr>
                </a:solidFill>
                <a:latin typeface="Consolas" pitchFamily="49" charset="0"/>
                <a:cs typeface="Arial" pitchFamily="34" charset="0"/>
              </a:rPr>
              <a:t> install express</a:t>
            </a:r>
            <a:r>
              <a:rPr lang="en-US" sz="2000" dirty="0" smtClean="0">
                <a:solidFill>
                  <a:schemeClr val="tx1">
                    <a:lumMod val="65000"/>
                    <a:lumOff val="35000"/>
                  </a:schemeClr>
                </a:solidFill>
                <a:latin typeface="Arial" pitchFamily="34" charset="0"/>
                <a:cs typeface="Arial" pitchFamily="34" charset="0"/>
              </a:rPr>
              <a:t> (used for </a:t>
            </a:r>
            <a:r>
              <a:rPr lang="en-US" sz="2000" dirty="0" err="1" smtClean="0">
                <a:solidFill>
                  <a:schemeClr val="tx1">
                    <a:lumMod val="65000"/>
                    <a:lumOff val="35000"/>
                  </a:schemeClr>
                </a:solidFill>
                <a:latin typeface="Arial" pitchFamily="34" charset="0"/>
                <a:cs typeface="Arial" pitchFamily="34" charset="0"/>
              </a:rPr>
              <a:t>api</a:t>
            </a:r>
            <a:r>
              <a:rPr lang="en-US" sz="2000" dirty="0" smtClean="0">
                <a:solidFill>
                  <a:schemeClr val="tx1">
                    <a:lumMod val="65000"/>
                    <a:lumOff val="35000"/>
                  </a:schemeClr>
                </a:solidFill>
                <a:latin typeface="Arial" pitchFamily="34" charset="0"/>
                <a:cs typeface="Arial" pitchFamily="34" charset="0"/>
              </a:rPr>
              <a:t> syntax)</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Type </a:t>
            </a:r>
            <a:r>
              <a:rPr lang="en-US" sz="2000" b="1" dirty="0" err="1" smtClean="0">
                <a:solidFill>
                  <a:schemeClr val="tx1">
                    <a:lumMod val="65000"/>
                    <a:lumOff val="35000"/>
                  </a:schemeClr>
                </a:solidFill>
                <a:latin typeface="Consolas" pitchFamily="49" charset="0"/>
                <a:cs typeface="Arial" pitchFamily="34" charset="0"/>
              </a:rPr>
              <a:t>npm</a:t>
            </a:r>
            <a:r>
              <a:rPr lang="en-US" sz="2000" b="1" dirty="0" smtClean="0">
                <a:solidFill>
                  <a:schemeClr val="tx1">
                    <a:lumMod val="65000"/>
                    <a:lumOff val="35000"/>
                  </a:schemeClr>
                </a:solidFill>
                <a:latin typeface="Consolas" pitchFamily="49" charset="0"/>
                <a:cs typeface="Arial" pitchFamily="34" charset="0"/>
              </a:rPr>
              <a:t> install </a:t>
            </a:r>
            <a:r>
              <a:rPr lang="en-US" sz="2000" b="1" dirty="0" err="1" smtClean="0">
                <a:solidFill>
                  <a:schemeClr val="tx1">
                    <a:lumMod val="65000"/>
                    <a:lumOff val="35000"/>
                  </a:schemeClr>
                </a:solidFill>
                <a:latin typeface="Consolas" pitchFamily="49" charset="0"/>
                <a:cs typeface="Arial" pitchFamily="34" charset="0"/>
              </a:rPr>
              <a:t>nodemon</a:t>
            </a:r>
            <a:r>
              <a:rPr lang="en-US" sz="2000" b="1" dirty="0" smtClean="0">
                <a:solidFill>
                  <a:schemeClr val="tx1">
                    <a:lumMod val="65000"/>
                    <a:lumOff val="35000"/>
                  </a:schemeClr>
                </a:solidFill>
                <a:latin typeface="Consolas" pitchFamily="49" charset="0"/>
                <a:cs typeface="Arial" pitchFamily="34" charset="0"/>
              </a:rPr>
              <a:t> </a:t>
            </a:r>
            <a:r>
              <a:rPr lang="en-US" sz="2000" dirty="0" smtClean="0">
                <a:solidFill>
                  <a:schemeClr val="tx1">
                    <a:lumMod val="65000"/>
                    <a:lumOff val="35000"/>
                  </a:schemeClr>
                </a:solidFill>
                <a:latin typeface="Arial" pitchFamily="34" charset="0"/>
                <a:cs typeface="Arial" pitchFamily="34" charset="0"/>
              </a:rPr>
              <a:t>(used for re-running app when file changes are saved)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Type </a:t>
            </a:r>
            <a:r>
              <a:rPr lang="en-US" sz="2000" b="1" dirty="0" err="1" smtClean="0">
                <a:solidFill>
                  <a:schemeClr val="tx1">
                    <a:lumMod val="65000"/>
                    <a:lumOff val="35000"/>
                  </a:schemeClr>
                </a:solidFill>
                <a:latin typeface="Consolas" pitchFamily="49" charset="0"/>
                <a:cs typeface="Arial" pitchFamily="34" charset="0"/>
              </a:rPr>
              <a:t>npm</a:t>
            </a:r>
            <a:r>
              <a:rPr lang="en-US" sz="2000" b="1" dirty="0" smtClean="0">
                <a:solidFill>
                  <a:schemeClr val="tx1">
                    <a:lumMod val="65000"/>
                    <a:lumOff val="35000"/>
                  </a:schemeClr>
                </a:solidFill>
                <a:latin typeface="Consolas" pitchFamily="49" charset="0"/>
                <a:cs typeface="Arial" pitchFamily="34" charset="0"/>
              </a:rPr>
              <a:t> install mongoose </a:t>
            </a:r>
            <a:r>
              <a:rPr lang="en-US" sz="2000" dirty="0" smtClean="0">
                <a:solidFill>
                  <a:schemeClr val="tx1">
                    <a:lumMod val="65000"/>
                    <a:lumOff val="35000"/>
                  </a:schemeClr>
                </a:solidFill>
                <a:latin typeface="Arial" pitchFamily="34" charset="0"/>
                <a:cs typeface="Arial" pitchFamily="34" charset="0"/>
              </a:rPr>
              <a:t>(used for db connection)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Type </a:t>
            </a:r>
            <a:r>
              <a:rPr lang="en-US" sz="2000" b="1" dirty="0" err="1" smtClean="0">
                <a:solidFill>
                  <a:schemeClr val="tx1">
                    <a:lumMod val="65000"/>
                    <a:lumOff val="35000"/>
                  </a:schemeClr>
                </a:solidFill>
                <a:latin typeface="Consolas" pitchFamily="49" charset="0"/>
                <a:cs typeface="Arial" pitchFamily="34" charset="0"/>
              </a:rPr>
              <a:t>npm</a:t>
            </a:r>
            <a:r>
              <a:rPr lang="en-US" sz="2000" b="1" dirty="0" smtClean="0">
                <a:solidFill>
                  <a:schemeClr val="tx1">
                    <a:lumMod val="65000"/>
                    <a:lumOff val="35000"/>
                  </a:schemeClr>
                </a:solidFill>
                <a:latin typeface="Consolas" pitchFamily="49" charset="0"/>
                <a:cs typeface="Arial" pitchFamily="34" charset="0"/>
              </a:rPr>
              <a:t> install </a:t>
            </a:r>
            <a:r>
              <a:rPr lang="en-US" sz="2000" b="1" dirty="0" err="1" smtClean="0">
                <a:solidFill>
                  <a:schemeClr val="tx1">
                    <a:lumMod val="65000"/>
                    <a:lumOff val="35000"/>
                  </a:schemeClr>
                </a:solidFill>
                <a:latin typeface="Consolas" pitchFamily="49" charset="0"/>
                <a:cs typeface="Arial" pitchFamily="34" charset="0"/>
              </a:rPr>
              <a:t>dotenv</a:t>
            </a:r>
            <a:r>
              <a:rPr lang="en-US" sz="2000" dirty="0" smtClean="0">
                <a:solidFill>
                  <a:schemeClr val="tx1">
                    <a:lumMod val="65000"/>
                    <a:lumOff val="35000"/>
                  </a:schemeClr>
                </a:solidFill>
                <a:latin typeface="Arial" pitchFamily="34" charset="0"/>
                <a:cs typeface="Arial" pitchFamily="34" charset="0"/>
              </a:rPr>
              <a:t> (used for environment variable)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On the package file, change “start” to “</a:t>
            </a:r>
            <a:r>
              <a:rPr lang="en-US" sz="2000" dirty="0" err="1" smtClean="0">
                <a:solidFill>
                  <a:schemeClr val="tx1">
                    <a:lumMod val="65000"/>
                    <a:lumOff val="35000"/>
                  </a:schemeClr>
                </a:solidFill>
                <a:latin typeface="Arial" pitchFamily="34" charset="0"/>
                <a:cs typeface="Arial" pitchFamily="34" charset="0"/>
              </a:rPr>
              <a:t>nodemon</a:t>
            </a:r>
            <a:r>
              <a:rPr lang="en-US" sz="2000" dirty="0" smtClean="0">
                <a:solidFill>
                  <a:schemeClr val="tx1">
                    <a:lumMod val="65000"/>
                    <a:lumOff val="35000"/>
                  </a:schemeClr>
                </a:solidFill>
                <a:latin typeface="Arial" pitchFamily="34" charset="0"/>
                <a:cs typeface="Arial" pitchFamily="34" charset="0"/>
              </a:rPr>
              <a:t> app.js”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Create a new index.js.</a:t>
            </a:r>
          </a:p>
          <a:p>
            <a:pPr algn="l"/>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a:spLocks noGrp="1"/>
          </p:cNvSpPr>
          <p:nvPr>
            <p:ph type="subTitle" idx="1"/>
          </p:nvPr>
        </p:nvSpPr>
        <p:spPr>
          <a:xfrm>
            <a:off x="304800" y="971550"/>
            <a:ext cx="8229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Type the lines on the screenshot to the index.js file.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app.listen</a:t>
            </a:r>
            <a:r>
              <a:rPr lang="en-US" sz="2000" dirty="0" smtClean="0">
                <a:solidFill>
                  <a:schemeClr val="tx1">
                    <a:lumMod val="65000"/>
                    <a:lumOff val="35000"/>
                  </a:schemeClr>
                </a:solidFill>
                <a:latin typeface="Arial" pitchFamily="34" charset="0"/>
                <a:cs typeface="Arial" pitchFamily="34" charset="0"/>
              </a:rPr>
              <a:t>() method is used to open the port on the local server localhost:8080.  When the app is deployed on the internet, a database connection string on the cloud will replace the localhost:8080 and it will no longer be hosted on your local computer, it will be hosted on the internet.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a:t>
            </a:r>
            <a:r>
              <a:rPr lang="en-US" sz="2000" dirty="0" err="1" smtClean="0">
                <a:solidFill>
                  <a:schemeClr val="tx1">
                    <a:lumMod val="65000"/>
                    <a:lumOff val="35000"/>
                  </a:schemeClr>
                </a:solidFill>
                <a:latin typeface="Arial" pitchFamily="34" charset="0"/>
                <a:cs typeface="Arial" pitchFamily="34" charset="0"/>
              </a:rPr>
              <a:t>app.get</a:t>
            </a:r>
            <a:r>
              <a:rPr lang="en-US" sz="2000" dirty="0" smtClean="0">
                <a:solidFill>
                  <a:schemeClr val="tx1">
                    <a:lumMod val="65000"/>
                    <a:lumOff val="35000"/>
                  </a:schemeClr>
                </a:solidFill>
                <a:latin typeface="Arial" pitchFamily="34" charset="0"/>
                <a:cs typeface="Arial" pitchFamily="34" charset="0"/>
              </a:rPr>
              <a:t>() is used to return an object of </a:t>
            </a:r>
            <a:r>
              <a:rPr lang="en-US" sz="2000" dirty="0" err="1" smtClean="0">
                <a:solidFill>
                  <a:schemeClr val="tx1">
                    <a:lumMod val="65000"/>
                    <a:lumOff val="35000"/>
                  </a:schemeClr>
                </a:solidFill>
                <a:latin typeface="Arial" pitchFamily="34" charset="0"/>
                <a:cs typeface="Arial" pitchFamily="34" charset="0"/>
              </a:rPr>
              <a:t>tshirt</a:t>
            </a:r>
            <a:r>
              <a:rPr lang="en-US" sz="2000" dirty="0" smtClean="0">
                <a:solidFill>
                  <a:schemeClr val="tx1">
                    <a:lumMod val="65000"/>
                    <a:lumOff val="35000"/>
                  </a:schemeClr>
                </a:solidFill>
                <a:latin typeface="Arial" pitchFamily="34" charset="0"/>
                <a:cs typeface="Arial" pitchFamily="34" charset="0"/>
              </a:rPr>
              <a:t> and size whenever the URL is defined as /</a:t>
            </a:r>
            <a:r>
              <a:rPr lang="en-US" sz="2000" dirty="0" err="1" smtClean="0">
                <a:solidFill>
                  <a:schemeClr val="tx1">
                    <a:lumMod val="65000"/>
                    <a:lumOff val="35000"/>
                  </a:schemeClr>
                </a:solidFill>
                <a:latin typeface="Arial" pitchFamily="34" charset="0"/>
                <a:cs typeface="Arial" pitchFamily="34" charset="0"/>
              </a:rPr>
              <a:t>tshirt</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5" name="Title 1"/>
          <p:cNvSpPr txBox="1">
            <a:spLocks/>
          </p:cNvSpPr>
          <p:nvPr/>
        </p:nvSpPr>
        <p:spPr>
          <a:xfrm>
            <a:off x="0" y="228600"/>
            <a:ext cx="9144000" cy="43815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500" b="0" i="0" u="sng" strike="noStrike" kern="1200" cap="none" spc="0" normalizeH="0" baseline="0" noProof="0" dirty="0" smtClean="0">
                <a:ln>
                  <a:noFill/>
                </a:ln>
                <a:solidFill>
                  <a:srgbClr val="3366CC"/>
                </a:solidFill>
                <a:effectLst/>
                <a:uLnTx/>
                <a:uFillTx/>
                <a:latin typeface="Arial Black" pitchFamily="34" charset="0"/>
                <a:ea typeface="+mj-ea"/>
                <a:cs typeface="+mj-cs"/>
              </a:rPr>
              <a:t>INDEX.JS</a:t>
            </a:r>
            <a:endParaRPr kumimoji="0" lang="en-US" sz="2500" b="0" i="0" u="sng" strike="noStrike" kern="1200" cap="none" spc="0" normalizeH="0" baseline="0" noProof="0" dirty="0">
              <a:ln>
                <a:noFill/>
              </a:ln>
              <a:solidFill>
                <a:srgbClr val="3366CC"/>
              </a:solidFill>
              <a:effectLst/>
              <a:uLnTx/>
              <a:uFillTx/>
              <a:latin typeface="Arial Black" pitchFamily="34" charset="0"/>
              <a:ea typeface="+mj-ea"/>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BROWSER OUTPUT</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971550"/>
            <a:ext cx="29718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test this code, type localhost:8080/</a:t>
            </a:r>
            <a:r>
              <a:rPr lang="en-US" sz="2000" dirty="0" err="1" smtClean="0">
                <a:solidFill>
                  <a:schemeClr val="tx1">
                    <a:lumMod val="65000"/>
                    <a:lumOff val="35000"/>
                  </a:schemeClr>
                </a:solidFill>
                <a:latin typeface="Arial" pitchFamily="34" charset="0"/>
                <a:cs typeface="Arial" pitchFamily="34" charset="0"/>
              </a:rPr>
              <a:t>tshirt</a:t>
            </a:r>
            <a:r>
              <a:rPr lang="en-US" sz="2000" dirty="0" smtClean="0">
                <a:solidFill>
                  <a:schemeClr val="tx1">
                    <a:lumMod val="65000"/>
                    <a:lumOff val="35000"/>
                  </a:schemeClr>
                </a:solidFill>
                <a:latin typeface="Arial" pitchFamily="34" charset="0"/>
                <a:cs typeface="Arial" pitchFamily="34" charset="0"/>
              </a:rPr>
              <a:t> on the browser and the result of the </a:t>
            </a:r>
            <a:r>
              <a:rPr lang="en-US" sz="2000" dirty="0" err="1" smtClean="0">
                <a:solidFill>
                  <a:schemeClr val="tx1">
                    <a:lumMod val="65000"/>
                    <a:lumOff val="35000"/>
                  </a:schemeClr>
                </a:solidFill>
                <a:latin typeface="Arial" pitchFamily="34" charset="0"/>
                <a:cs typeface="Arial" pitchFamily="34" charset="0"/>
              </a:rPr>
              <a:t>tshirt</a:t>
            </a:r>
            <a:r>
              <a:rPr lang="en-US" sz="2000" dirty="0" smtClean="0">
                <a:solidFill>
                  <a:schemeClr val="tx1">
                    <a:lumMod val="65000"/>
                    <a:lumOff val="35000"/>
                  </a:schemeClr>
                </a:solidFill>
                <a:latin typeface="Arial" pitchFamily="34" charset="0"/>
                <a:cs typeface="Arial" pitchFamily="34" charset="0"/>
              </a:rPr>
              <a:t> object should return.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it doesn’t work, the browser will display can not get.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 name="Picture 3"/>
          <p:cNvPicPr>
            <a:picLocks noChangeAspect="1" noChangeArrowheads="1"/>
          </p:cNvPicPr>
          <p:nvPr/>
        </p:nvPicPr>
        <p:blipFill>
          <a:blip r:embed="rId2" cstate="print"/>
          <a:srcRect/>
          <a:stretch>
            <a:fillRect/>
          </a:stretch>
        </p:blipFill>
        <p:spPr bwMode="auto">
          <a:xfrm>
            <a:off x="3581400" y="1581150"/>
            <a:ext cx="5111750" cy="22860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 WITHOUT DATABASE</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1295400" y="971550"/>
            <a:ext cx="6477000" cy="3636998"/>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8077200" y="209550"/>
            <a:ext cx="889000" cy="7620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 WITH DATABASE</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1371600" y="742950"/>
            <a:ext cx="6400800" cy="4016188"/>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PHP</a:t>
            </a:r>
            <a:endParaRPr lang="en-US" sz="3500" u="sng" dirty="0">
              <a:solidFill>
                <a:schemeClr val="bg1"/>
              </a:solidFill>
              <a:latin typeface="Arial Black"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382000" cy="1447800"/>
          </a:xfrm>
        </p:spPr>
        <p:txBody>
          <a:bodyPr>
            <a:normAutofit fontScale="92500" lnSpcReduction="2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PHP is a dynamically typed language that provides class and functions in a way consistent with OOP such as C++, C#, and Java.</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Syntax for loops, conditionals, and assignments are identical to JavaScript.  Only differing when you get to functions, classes, and variable assignments.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PHP is often installed with Apache and </a:t>
            </a:r>
            <a:r>
              <a:rPr lang="en-US" sz="2000" dirty="0" err="1" smtClean="0">
                <a:solidFill>
                  <a:schemeClr val="tx1">
                    <a:lumMod val="65000"/>
                    <a:lumOff val="35000"/>
                  </a:schemeClr>
                </a:solidFill>
                <a:latin typeface="Arial" pitchFamily="34" charset="0"/>
                <a:cs typeface="Arial" pitchFamily="34" charset="0"/>
              </a:rPr>
              <a:t>MySQL</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INTRODUCTION</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1752600" y="2343150"/>
            <a:ext cx="5562600" cy="235376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3820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PHP files are saved with the .</a:t>
            </a:r>
            <a:r>
              <a:rPr lang="en-US" sz="2000" dirty="0" err="1" smtClean="0">
                <a:solidFill>
                  <a:schemeClr val="tx1">
                    <a:lumMod val="65000"/>
                    <a:lumOff val="35000"/>
                  </a:schemeClr>
                </a:solidFill>
                <a:latin typeface="Arial" pitchFamily="34" charset="0"/>
                <a:cs typeface="Arial" pitchFamily="34" charset="0"/>
              </a:rPr>
              <a:t>php</a:t>
            </a:r>
            <a:r>
              <a:rPr lang="en-US" sz="2000" dirty="0" smtClean="0">
                <a:solidFill>
                  <a:schemeClr val="tx1">
                    <a:lumMod val="65000"/>
                    <a:lumOff val="35000"/>
                  </a:schemeClr>
                </a:solidFill>
                <a:latin typeface="Arial" pitchFamily="34" charset="0"/>
                <a:cs typeface="Arial" pitchFamily="34" charset="0"/>
              </a:rPr>
              <a:t> extension.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Code must be wrapped within an opening &lt;?</a:t>
            </a:r>
            <a:r>
              <a:rPr lang="en-US" sz="2000" dirty="0" err="1" smtClean="0">
                <a:solidFill>
                  <a:schemeClr val="tx1">
                    <a:lumMod val="65000"/>
                    <a:lumOff val="35000"/>
                  </a:schemeClr>
                </a:solidFill>
                <a:latin typeface="Arial" pitchFamily="34" charset="0"/>
                <a:cs typeface="Arial" pitchFamily="34" charset="0"/>
              </a:rPr>
              <a:t>php</a:t>
            </a:r>
            <a:r>
              <a:rPr lang="en-US" sz="2000" dirty="0" smtClean="0">
                <a:solidFill>
                  <a:schemeClr val="tx1">
                    <a:lumMod val="65000"/>
                    <a:lumOff val="35000"/>
                  </a:schemeClr>
                </a:solidFill>
                <a:latin typeface="Arial" pitchFamily="34" charset="0"/>
                <a:cs typeface="Arial" pitchFamily="34" charset="0"/>
              </a:rPr>
              <a:t> tag and a closing ?&gt; tag.  Code inside those tags are interpreted and executed while code outside are echoed (displayed) ‘as is’ to the client.  For this reason, it’s very common for PHP files to have HTML markup.</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Comments in PHP are the same as in JavaScript, using /* */ and //.</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TAGS AND COMMENTS</a:t>
            </a:r>
            <a:endParaRPr lang="en-US" sz="2500" u="sng" dirty="0">
              <a:solidFill>
                <a:srgbClr val="3366CC"/>
              </a:solidFill>
              <a:latin typeface="Arial Black"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486400" y="1733550"/>
            <a:ext cx="1885950" cy="184785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828800" y="2114550"/>
            <a:ext cx="3352800" cy="1045497"/>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a:t>
            </a:r>
            <a:endParaRPr lang="en-US" sz="2500" u="sng" dirty="0">
              <a:solidFill>
                <a:srgbClr val="3366CC"/>
              </a:solidFill>
              <a:latin typeface="Arial Black"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685800" y="742950"/>
            <a:ext cx="8058150" cy="398145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3820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Variables in PHP are dynamically typed, meaning their type is unknown until the app runs.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They’re also loosely typed, because different data types can be assigned to them over time.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Typical data types might include </a:t>
            </a:r>
            <a:r>
              <a:rPr lang="en-US" sz="2000" dirty="0" err="1" smtClean="0">
                <a:solidFill>
                  <a:schemeClr val="tx1">
                    <a:lumMod val="65000"/>
                    <a:lumOff val="35000"/>
                  </a:schemeClr>
                </a:solidFill>
                <a:latin typeface="Arial" pitchFamily="34" charset="0"/>
                <a:cs typeface="Arial" pitchFamily="34" charset="0"/>
              </a:rPr>
              <a:t>booleans</a:t>
            </a:r>
            <a:r>
              <a:rPr lang="en-US" sz="2000" dirty="0" smtClean="0">
                <a:solidFill>
                  <a:schemeClr val="tx1">
                    <a:lumMod val="65000"/>
                    <a:lumOff val="35000"/>
                  </a:schemeClr>
                </a:solidFill>
                <a:latin typeface="Arial" pitchFamily="34" charset="0"/>
                <a:cs typeface="Arial" pitchFamily="34" charset="0"/>
              </a:rPr>
              <a:t>, integers, floats, strings, arrays, and objects.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VARIABLES AND DATA TYPES</a:t>
            </a:r>
            <a:endParaRPr lang="en-US" sz="2500" u="sng" dirty="0">
              <a:solidFill>
                <a:srgbClr val="3366CC"/>
              </a:solidFill>
              <a:latin typeface="Arial Black"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3820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Constants can be defined using the define() syntax.</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CONSTANTS</a:t>
            </a:r>
            <a:endParaRPr lang="en-US" sz="2500" u="sng" dirty="0">
              <a:solidFill>
                <a:srgbClr val="3366CC"/>
              </a:solidFill>
              <a:latin typeface="Arial Black"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2590800" y="1809750"/>
            <a:ext cx="4010025" cy="26193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382000" cy="990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Echo() is a function used to output data to the screen.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Strings can be concatenated using the period char.</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ECHO()</a:t>
            </a:r>
            <a:endParaRPr lang="en-US" sz="2500" u="sng" dirty="0">
              <a:solidFill>
                <a:srgbClr val="3366CC"/>
              </a:solidFill>
              <a:latin typeface="Arial Black"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1981200" y="2114550"/>
            <a:ext cx="5420032" cy="76200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1981200" y="3409950"/>
            <a:ext cx="3048000" cy="765188"/>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EXAMPLES</a:t>
            </a:r>
            <a:endParaRPr lang="en-US" sz="2500" u="sng" dirty="0">
              <a:solidFill>
                <a:srgbClr val="3366CC"/>
              </a:solidFill>
              <a:latin typeface="Arial Black"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609600" y="1200150"/>
            <a:ext cx="7957386" cy="29718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EXAMPLES</a:t>
            </a:r>
            <a:endParaRPr lang="en-US" sz="2500" u="sng" dirty="0">
              <a:solidFill>
                <a:srgbClr val="3366CC"/>
              </a:solidFill>
              <a:latin typeface="Arial Black"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2286000" y="742950"/>
            <a:ext cx="4374276" cy="397192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382000" cy="990600"/>
          </a:xfrm>
        </p:spPr>
        <p:txBody>
          <a:bodyPr>
            <a:normAutofit lnSpcReduction="10000"/>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Printf</a:t>
            </a:r>
            <a:r>
              <a:rPr lang="en-US" sz="2000" dirty="0" smtClean="0">
                <a:solidFill>
                  <a:schemeClr val="tx1">
                    <a:lumMod val="65000"/>
                    <a:lumOff val="35000"/>
                  </a:schemeClr>
                </a:solidFill>
                <a:latin typeface="Arial" pitchFamily="34" charset="0"/>
                <a:cs typeface="Arial" pitchFamily="34" charset="0"/>
              </a:rPr>
              <a:t>() is another method to output data to the screen.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main difference is that </a:t>
            </a:r>
            <a:r>
              <a:rPr lang="en-US" sz="2000" dirty="0" err="1" smtClean="0">
                <a:solidFill>
                  <a:schemeClr val="tx1">
                    <a:lumMod val="65000"/>
                    <a:lumOff val="35000"/>
                  </a:schemeClr>
                </a:solidFill>
                <a:latin typeface="Arial" pitchFamily="34" charset="0"/>
                <a:cs typeface="Arial" pitchFamily="34" charset="0"/>
              </a:rPr>
              <a:t>printf</a:t>
            </a:r>
            <a:r>
              <a:rPr lang="en-US" sz="2000" dirty="0" smtClean="0">
                <a:solidFill>
                  <a:schemeClr val="tx1">
                    <a:lumMod val="65000"/>
                    <a:lumOff val="35000"/>
                  </a:schemeClr>
                </a:solidFill>
                <a:latin typeface="Arial" pitchFamily="34" charset="0"/>
                <a:cs typeface="Arial" pitchFamily="34" charset="0"/>
              </a:rPr>
              <a:t>() has a return value while echo() does not.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PRINTF()</a:t>
            </a:r>
            <a:endParaRPr lang="en-US" sz="2500" u="sng" dirty="0">
              <a:solidFill>
                <a:srgbClr val="3366CC"/>
              </a:solidFill>
              <a:latin typeface="Arial Black"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1524000" y="2190750"/>
            <a:ext cx="5499588" cy="20574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IF-ELSE CONDITIONALS</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3124200" y="819150"/>
            <a:ext cx="2884673" cy="18288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828800" y="2800350"/>
            <a:ext cx="5461001" cy="18288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SWITCH CASE CONDITIONALS</a:t>
            </a:r>
            <a:endParaRPr lang="en-US" sz="2500" u="sng" dirty="0">
              <a:solidFill>
                <a:srgbClr val="3366CC"/>
              </a:solidFill>
              <a:latin typeface="Arial Black"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1676400" y="1657350"/>
            <a:ext cx="5668794" cy="2466975"/>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WHILE AND DO-WHILE CONDITIONALS</a:t>
            </a:r>
            <a:endParaRPr lang="en-US" sz="2500" u="sng" dirty="0">
              <a:solidFill>
                <a:srgbClr val="3366CC"/>
              </a:solidFill>
              <a:latin typeface="Arial Black"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609600" y="1885950"/>
            <a:ext cx="8134350" cy="180975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OVERVIEW</a:t>
            </a:r>
            <a:endParaRPr lang="en-US" sz="3500" u="sng" dirty="0">
              <a:solidFill>
                <a:schemeClr val="bg1"/>
              </a:solidFill>
              <a:latin typeface="Arial Black"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FOR LOOPS</a:t>
            </a:r>
            <a:endParaRPr lang="en-US" sz="2500" u="sng" dirty="0">
              <a:solidFill>
                <a:srgbClr val="3366CC"/>
              </a:solidFill>
              <a:latin typeface="Arial Black"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533400" y="2190750"/>
            <a:ext cx="8115300" cy="11144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INCLUDING FILES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609600"/>
          </a:xfrm>
        </p:spPr>
        <p:txBody>
          <a:bodyPr>
            <a:normAutofit fontScale="925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Files from other locations can be imported as well using the syntax below.</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4191000" y="1885950"/>
            <a:ext cx="4601106" cy="2716647"/>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838200" y="2343150"/>
            <a:ext cx="2783976" cy="131445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FUNCTIONS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PHP functions are very similar to JavaScript functions.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require the ‘function’ callout and (){} brackets respectively.</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3048000" y="2571750"/>
            <a:ext cx="3152042" cy="13716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RETURN TYPE DECLARATION</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When declaring a function, a return type can be defined explicitly as shown in the syntax below.</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1828800" y="2495550"/>
            <a:ext cx="5966351" cy="1071562"/>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FUNCTION INVOKING</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invoke a function, the following syntax below can be used.</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8194" name="Picture 2"/>
          <p:cNvPicPr>
            <a:picLocks noChangeAspect="1" noChangeArrowheads="1"/>
          </p:cNvPicPr>
          <p:nvPr/>
        </p:nvPicPr>
        <p:blipFill>
          <a:blip r:embed="rId2" cstate="print"/>
          <a:srcRect/>
          <a:stretch>
            <a:fillRect/>
          </a:stretch>
        </p:blipFill>
        <p:spPr bwMode="auto">
          <a:xfrm>
            <a:off x="3200400" y="2647950"/>
            <a:ext cx="3200400" cy="86790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FUNCTION ARGUMENTS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Arguments or parameters can be passed as shown below.</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If the parameter doesn’t exist, it can defaulted by adding an equal sign.</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9218" name="Picture 2"/>
          <p:cNvPicPr>
            <a:picLocks noChangeAspect="1" noChangeArrowheads="1"/>
          </p:cNvPicPr>
          <p:nvPr/>
        </p:nvPicPr>
        <p:blipFill>
          <a:blip r:embed="rId2" cstate="print"/>
          <a:srcRect/>
          <a:stretch>
            <a:fillRect/>
          </a:stretch>
        </p:blipFill>
        <p:spPr bwMode="auto">
          <a:xfrm>
            <a:off x="914400" y="2647950"/>
            <a:ext cx="3315252" cy="14478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4495800" y="2647950"/>
            <a:ext cx="3800475" cy="14478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PASSING BY REFERENCE</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33528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Passing by reference means to pass a pointer of the value as a </a:t>
            </a:r>
            <a:r>
              <a:rPr lang="en-US" sz="2000" dirty="0" err="1" smtClean="0">
                <a:solidFill>
                  <a:schemeClr val="tx1">
                    <a:lumMod val="65000"/>
                    <a:lumOff val="35000"/>
                  </a:schemeClr>
                </a:solidFill>
                <a:latin typeface="Arial" pitchFamily="34" charset="0"/>
                <a:cs typeface="Arial" pitchFamily="34" charset="0"/>
              </a:rPr>
              <a:t>param</a:t>
            </a:r>
            <a:r>
              <a:rPr lang="en-US" sz="2000" dirty="0" smtClean="0">
                <a:solidFill>
                  <a:schemeClr val="tx1">
                    <a:lumMod val="65000"/>
                    <a:lumOff val="35000"/>
                  </a:schemeClr>
                </a:solidFill>
                <a:latin typeface="Arial" pitchFamily="34" charset="0"/>
                <a:cs typeface="Arial" pitchFamily="34" charset="0"/>
              </a:rPr>
              <a:t>, not the actual value itself.</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pass as a reference, the &amp; symbol needs to be added in front of the variable, similar to C++.</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0242" name="Picture 2"/>
          <p:cNvPicPr>
            <a:picLocks noChangeAspect="1" noChangeArrowheads="1"/>
          </p:cNvPicPr>
          <p:nvPr/>
        </p:nvPicPr>
        <p:blipFill>
          <a:blip r:embed="rId2" cstate="print"/>
          <a:srcRect/>
          <a:stretch>
            <a:fillRect/>
          </a:stretch>
        </p:blipFill>
        <p:spPr bwMode="auto">
          <a:xfrm>
            <a:off x="3810000" y="1200150"/>
            <a:ext cx="4828679" cy="30765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SCOPE</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All variables defined within a function have function scope, meaning they are only accessible within a function.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Unlike JavaScript, any variable defined outside a function is not accessible within the function, even if declaring as global.</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ARRAYS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32766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Arrays are ordered maps in PHP.  This means that the first item is not necessarily defined with an index of 0 or even integers.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Array keys are restricted to integers and strings, whereas array values can be any object or type.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Arrays can be declared as shown below.</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1266" name="Picture 2"/>
          <p:cNvPicPr>
            <a:picLocks noChangeAspect="1" noChangeArrowheads="1"/>
          </p:cNvPicPr>
          <p:nvPr/>
        </p:nvPicPr>
        <p:blipFill>
          <a:blip r:embed="rId2" cstate="print"/>
          <a:srcRect/>
          <a:stretch>
            <a:fillRect/>
          </a:stretch>
        </p:blipFill>
        <p:spPr bwMode="auto">
          <a:xfrm>
            <a:off x="3886200" y="1657350"/>
            <a:ext cx="5257800" cy="2255686"/>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ACCESSING ARRAYS</a:t>
            </a:r>
            <a:endParaRPr lang="en-US" sz="2500" u="sng" dirty="0">
              <a:solidFill>
                <a:srgbClr val="3366CC"/>
              </a:solidFill>
              <a:latin typeface="Arial Black" pitchFamily="34" charset="0"/>
            </a:endParaRPr>
          </a:p>
        </p:txBody>
      </p:sp>
      <p:pic>
        <p:nvPicPr>
          <p:cNvPr id="11267" name="Picture 3"/>
          <p:cNvPicPr>
            <a:picLocks noChangeAspect="1" noChangeArrowheads="1"/>
          </p:cNvPicPr>
          <p:nvPr/>
        </p:nvPicPr>
        <p:blipFill>
          <a:blip r:embed="rId2" cstate="print"/>
          <a:srcRect/>
          <a:stretch>
            <a:fillRect/>
          </a:stretch>
        </p:blipFill>
        <p:spPr bwMode="auto">
          <a:xfrm>
            <a:off x="762000" y="1200150"/>
            <a:ext cx="7928841" cy="31242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What is server-side development.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PHP language fundamentals.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Node language fundamentals.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Using Node to create REST API with CRUD functionality.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Using Node with </a:t>
            </a:r>
            <a:r>
              <a:rPr lang="en-US" sz="2000" dirty="0" err="1" smtClean="0">
                <a:solidFill>
                  <a:schemeClr val="tx1">
                    <a:lumMod val="65000"/>
                    <a:lumOff val="35000"/>
                  </a:schemeClr>
                </a:solidFill>
                <a:latin typeface="Arial" pitchFamily="34" charset="0"/>
                <a:cs typeface="Arial" pitchFamily="34" charset="0"/>
              </a:rPr>
              <a:t>WebSockets</a:t>
            </a:r>
            <a:r>
              <a:rPr lang="en-US" sz="2000" dirty="0" smtClean="0">
                <a:solidFill>
                  <a:schemeClr val="tx1">
                    <a:lumMod val="65000"/>
                    <a:lumOff val="35000"/>
                  </a:schemeClr>
                </a:solidFill>
                <a:latin typeface="Arial" pitchFamily="34" charset="0"/>
                <a:cs typeface="Arial" pitchFamily="34" charset="0"/>
              </a:rPr>
              <a:t> to create push-based functionality.</a:t>
            </a:r>
          </a:p>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Serverless</a:t>
            </a:r>
            <a:r>
              <a:rPr lang="en-US" sz="2000" dirty="0" smtClean="0">
                <a:solidFill>
                  <a:schemeClr val="tx1">
                    <a:lumMod val="65000"/>
                    <a:lumOff val="35000"/>
                  </a:schemeClr>
                </a:solidFill>
                <a:latin typeface="Arial" pitchFamily="34" charset="0"/>
                <a:cs typeface="Arial" pitchFamily="34" charset="0"/>
              </a:rPr>
              <a:t> computing.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Creating an API from scratch.</a:t>
            </a: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OVERVIEW</a:t>
            </a:r>
            <a:endParaRPr lang="en-US" sz="2500" u="sng" dirty="0">
              <a:solidFill>
                <a:srgbClr val="3366CC"/>
              </a:solidFill>
              <a:latin typeface="Arial Black"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MULTI-DIMENSIONAL ARRAYS</a:t>
            </a:r>
            <a:endParaRPr lang="en-US" sz="2500" u="sng" dirty="0">
              <a:solidFill>
                <a:srgbClr val="3366CC"/>
              </a:solidFill>
              <a:latin typeface="Arial Black" pitchFamily="34" charset="0"/>
            </a:endParaRPr>
          </a:p>
        </p:txBody>
      </p:sp>
      <p:pic>
        <p:nvPicPr>
          <p:cNvPr id="11268" name="Picture 4"/>
          <p:cNvPicPr>
            <a:picLocks noChangeAspect="1" noChangeArrowheads="1"/>
          </p:cNvPicPr>
          <p:nvPr/>
        </p:nvPicPr>
        <p:blipFill>
          <a:blip r:embed="rId2" cstate="print"/>
          <a:srcRect/>
          <a:stretch>
            <a:fillRect/>
          </a:stretch>
        </p:blipFill>
        <p:spPr bwMode="auto">
          <a:xfrm>
            <a:off x="457200" y="1657350"/>
            <a:ext cx="8401050" cy="253365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MULTI-DIMENSIONAL ARRAYS</a:t>
            </a:r>
            <a:endParaRPr lang="en-US" sz="2500" u="sng" dirty="0">
              <a:solidFill>
                <a:srgbClr val="3366CC"/>
              </a:solidFill>
              <a:latin typeface="Arial Black"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457200" y="1276350"/>
            <a:ext cx="8343900" cy="287655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MULTI-DIMENSIONAL ARRAYS</a:t>
            </a:r>
            <a:endParaRPr lang="en-US" sz="2500" u="sng" dirty="0">
              <a:solidFill>
                <a:srgbClr val="3366CC"/>
              </a:solidFill>
              <a:latin typeface="Arial Black" pitchFamily="34" charset="0"/>
            </a:endParaRPr>
          </a:p>
        </p:txBody>
      </p:sp>
      <p:pic>
        <p:nvPicPr>
          <p:cNvPr id="13314" name="Picture 2"/>
          <p:cNvPicPr>
            <a:picLocks noChangeAspect="1" noChangeArrowheads="1"/>
          </p:cNvPicPr>
          <p:nvPr/>
        </p:nvPicPr>
        <p:blipFill>
          <a:blip r:embed="rId2" cstate="print"/>
          <a:srcRect/>
          <a:stretch>
            <a:fillRect/>
          </a:stretch>
        </p:blipFill>
        <p:spPr bwMode="auto">
          <a:xfrm>
            <a:off x="381000" y="1047750"/>
            <a:ext cx="8572500" cy="33528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ARRAY ITERATION</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058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PHP arrays are dynamic, meaning they can grow or shrink in size.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add at a known index, you can use </a:t>
            </a:r>
            <a:r>
              <a:rPr lang="en-US" sz="2000" b="1" dirty="0" smtClean="0">
                <a:solidFill>
                  <a:schemeClr val="tx1">
                    <a:lumMod val="65000"/>
                    <a:lumOff val="35000"/>
                  </a:schemeClr>
                </a:solidFill>
                <a:latin typeface="Consolas" pitchFamily="49" charset="0"/>
                <a:cs typeface="Arial" pitchFamily="34" charset="0"/>
              </a:rPr>
              <a:t>$days[5] = “Sat”;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add at the end, you can use </a:t>
            </a:r>
            <a:r>
              <a:rPr lang="en-US" sz="2000" b="1" dirty="0" smtClean="0">
                <a:solidFill>
                  <a:schemeClr val="tx1">
                    <a:lumMod val="65000"/>
                    <a:lumOff val="35000"/>
                  </a:schemeClr>
                </a:solidFill>
                <a:latin typeface="Consolas" pitchFamily="49" charset="0"/>
                <a:cs typeface="Arial" pitchFamily="34" charset="0"/>
              </a:rPr>
              <a:t>$days[] = “Sun”;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check if a value exists, you can use </a:t>
            </a:r>
            <a:r>
              <a:rPr lang="en-US" sz="2000" b="1" dirty="0" err="1" smtClean="0">
                <a:solidFill>
                  <a:schemeClr val="tx1">
                    <a:lumMod val="65000"/>
                    <a:lumOff val="35000"/>
                  </a:schemeClr>
                </a:solidFill>
                <a:latin typeface="Consolas" pitchFamily="49" charset="0"/>
                <a:cs typeface="Arial" pitchFamily="34" charset="0"/>
              </a:rPr>
              <a:t>isset</a:t>
            </a:r>
            <a:r>
              <a:rPr lang="en-US" sz="2000" b="1" dirty="0" smtClean="0">
                <a:solidFill>
                  <a:schemeClr val="tx1">
                    <a:lumMod val="65000"/>
                    <a:lumOff val="35000"/>
                  </a:schemeClr>
                </a:solidFill>
                <a:latin typeface="Consolas" pitchFamily="49"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Array elements can be deleted using the unset() function.</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CLASSES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058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PHP uses OOP with the concept of classes and objects.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Classes can be defined as shown below.</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5362" name="Picture 2"/>
          <p:cNvPicPr>
            <a:picLocks noChangeAspect="1" noChangeArrowheads="1"/>
          </p:cNvPicPr>
          <p:nvPr/>
        </p:nvPicPr>
        <p:blipFill>
          <a:blip r:embed="rId2" cstate="print"/>
          <a:srcRect/>
          <a:stretch>
            <a:fillRect/>
          </a:stretch>
        </p:blipFill>
        <p:spPr bwMode="auto">
          <a:xfrm>
            <a:off x="2590800" y="1885950"/>
            <a:ext cx="3765825" cy="25146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CLASS CONSTRUCT</a:t>
            </a:r>
            <a:endParaRPr lang="en-US" sz="2500" u="sng" dirty="0">
              <a:solidFill>
                <a:srgbClr val="3366CC"/>
              </a:solidFill>
              <a:latin typeface="Arial Black" pitchFamily="34" charset="0"/>
            </a:endParaRPr>
          </a:p>
        </p:txBody>
      </p:sp>
      <p:pic>
        <p:nvPicPr>
          <p:cNvPr id="15363" name="Picture 3"/>
          <p:cNvPicPr>
            <a:picLocks noChangeAspect="1" noChangeArrowheads="1"/>
          </p:cNvPicPr>
          <p:nvPr/>
        </p:nvPicPr>
        <p:blipFill>
          <a:blip r:embed="rId2" cstate="print"/>
          <a:srcRect/>
          <a:stretch>
            <a:fillRect/>
          </a:stretch>
        </p:blipFill>
        <p:spPr bwMode="auto">
          <a:xfrm>
            <a:off x="762000" y="1809750"/>
            <a:ext cx="7797496" cy="17526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CONSTRUCTORS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058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Constructors are defined inside the class to define its parameters.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initialized with a double underscore </a:t>
            </a:r>
            <a:r>
              <a:rPr lang="en-US" sz="2000" b="1" dirty="0" smtClean="0">
                <a:solidFill>
                  <a:schemeClr val="tx1">
                    <a:lumMod val="65000"/>
                    <a:lumOff val="35000"/>
                  </a:schemeClr>
                </a:solidFill>
                <a:latin typeface="Consolas" pitchFamily="49" charset="0"/>
                <a:cs typeface="Arial" pitchFamily="34" charset="0"/>
              </a:rPr>
              <a:t>__construct()</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7410" name="Picture 2"/>
          <p:cNvPicPr>
            <a:picLocks noChangeAspect="1" noChangeArrowheads="1"/>
          </p:cNvPicPr>
          <p:nvPr/>
        </p:nvPicPr>
        <p:blipFill>
          <a:blip r:embed="rId2" cstate="print"/>
          <a:srcRect/>
          <a:stretch>
            <a:fillRect/>
          </a:stretch>
        </p:blipFill>
        <p:spPr bwMode="auto">
          <a:xfrm>
            <a:off x="2590799" y="1809750"/>
            <a:ext cx="4106517" cy="28194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OBJECTS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058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Objects are instances of classes, and can be defined with </a:t>
            </a:r>
            <a:r>
              <a:rPr lang="en-US" sz="2000" b="1" dirty="0" smtClean="0">
                <a:solidFill>
                  <a:schemeClr val="tx1">
                    <a:lumMod val="65000"/>
                    <a:lumOff val="35000"/>
                  </a:schemeClr>
                </a:solidFill>
                <a:latin typeface="Consolas" pitchFamily="49" charset="0"/>
                <a:cs typeface="Arial" pitchFamily="34" charset="0"/>
              </a:rPr>
              <a:t>$</a:t>
            </a:r>
            <a:r>
              <a:rPr lang="en-US" sz="2000" b="1" dirty="0" err="1" smtClean="0">
                <a:solidFill>
                  <a:schemeClr val="tx1">
                    <a:lumMod val="65000"/>
                    <a:lumOff val="35000"/>
                  </a:schemeClr>
                </a:solidFill>
                <a:latin typeface="Consolas" pitchFamily="49" charset="0"/>
                <a:cs typeface="Arial" pitchFamily="34" charset="0"/>
              </a:rPr>
              <a:t>picasso</a:t>
            </a:r>
            <a:r>
              <a:rPr lang="en-US" sz="2000" b="1" dirty="0" smtClean="0">
                <a:solidFill>
                  <a:schemeClr val="tx1">
                    <a:lumMod val="65000"/>
                    <a:lumOff val="35000"/>
                  </a:schemeClr>
                </a:solidFill>
                <a:latin typeface="Consolas" pitchFamily="49" charset="0"/>
                <a:cs typeface="Arial" pitchFamily="34" charset="0"/>
              </a:rPr>
              <a:t> = new Artist()</a:t>
            </a:r>
            <a:r>
              <a:rPr lang="en-US" sz="2000" dirty="0" smtClean="0">
                <a:solidFill>
                  <a:schemeClr val="tx1">
                    <a:lumMod val="65000"/>
                    <a:lumOff val="35000"/>
                  </a:schemeClr>
                </a:solidFill>
                <a:latin typeface="Arial" pitchFamily="34" charset="0"/>
                <a:cs typeface="Arial" pitchFamily="34" charset="0"/>
              </a:rPr>
              <a:t>, where properties can be accessed as needed as shown.</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6386" name="Picture 2"/>
          <p:cNvPicPr>
            <a:picLocks noChangeAspect="1" noChangeArrowheads="1"/>
          </p:cNvPicPr>
          <p:nvPr/>
        </p:nvPicPr>
        <p:blipFill>
          <a:blip r:embed="rId2" cstate="print"/>
          <a:srcRect/>
          <a:stretch>
            <a:fillRect/>
          </a:stretch>
        </p:blipFill>
        <p:spPr bwMode="auto">
          <a:xfrm>
            <a:off x="2209800" y="2114550"/>
            <a:ext cx="4741333" cy="24384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METHODS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40386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Methods are just like functions but usually defined within a class.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Methods can be called in different ways.</a:t>
            </a:r>
          </a:p>
          <a:p>
            <a:pPr lvl="1" algn="l">
              <a:buFont typeface="Arial" pitchFamily="34" charset="0"/>
              <a:buChar char="●"/>
            </a:pPr>
            <a:r>
              <a:rPr lang="en-US" sz="1600" b="1" dirty="0" smtClean="0">
                <a:solidFill>
                  <a:schemeClr val="tx1">
                    <a:lumMod val="65000"/>
                    <a:lumOff val="35000"/>
                  </a:schemeClr>
                </a:solidFill>
                <a:latin typeface="Consolas" pitchFamily="49" charset="0"/>
                <a:cs typeface="Arial" pitchFamily="34" charset="0"/>
              </a:rPr>
              <a:t>$</a:t>
            </a:r>
            <a:r>
              <a:rPr lang="en-US" sz="1600" b="1" dirty="0" err="1" smtClean="0">
                <a:solidFill>
                  <a:schemeClr val="tx1">
                    <a:lumMod val="65000"/>
                    <a:lumOff val="35000"/>
                  </a:schemeClr>
                </a:solidFill>
                <a:latin typeface="Consolas" pitchFamily="49" charset="0"/>
                <a:cs typeface="Arial" pitchFamily="34" charset="0"/>
              </a:rPr>
              <a:t>picasso</a:t>
            </a:r>
            <a:r>
              <a:rPr lang="en-US" sz="1600" b="1" dirty="0" smtClean="0">
                <a:solidFill>
                  <a:schemeClr val="tx1">
                    <a:lumMod val="65000"/>
                    <a:lumOff val="35000"/>
                  </a:schemeClr>
                </a:solidFill>
                <a:latin typeface="Consolas" pitchFamily="49" charset="0"/>
                <a:cs typeface="Arial" pitchFamily="34" charset="0"/>
              </a:rPr>
              <a:t> = New Artist(…)</a:t>
            </a:r>
          </a:p>
          <a:p>
            <a:pPr lvl="1" algn="l">
              <a:buFont typeface="Arial" pitchFamily="34" charset="0"/>
              <a:buChar char="●"/>
            </a:pPr>
            <a:r>
              <a:rPr lang="en-US" sz="1600" b="1" dirty="0" smtClean="0">
                <a:solidFill>
                  <a:schemeClr val="tx1">
                    <a:lumMod val="65000"/>
                    <a:lumOff val="35000"/>
                  </a:schemeClr>
                </a:solidFill>
                <a:latin typeface="Consolas" pitchFamily="49" charset="0"/>
                <a:cs typeface="Arial" pitchFamily="34" charset="0"/>
              </a:rPr>
              <a:t>Echo $</a:t>
            </a:r>
            <a:r>
              <a:rPr lang="en-US" sz="1600" b="1" dirty="0" err="1" smtClean="0">
                <a:solidFill>
                  <a:schemeClr val="tx1">
                    <a:lumMod val="65000"/>
                    <a:lumOff val="35000"/>
                  </a:schemeClr>
                </a:solidFill>
                <a:latin typeface="Consolas" pitchFamily="49" charset="0"/>
                <a:cs typeface="Arial" pitchFamily="34" charset="0"/>
              </a:rPr>
              <a:t>picasso</a:t>
            </a:r>
            <a:r>
              <a:rPr lang="en-US" sz="1600" b="1" dirty="0" smtClean="0">
                <a:solidFill>
                  <a:schemeClr val="tx1">
                    <a:lumMod val="65000"/>
                    <a:lumOff val="35000"/>
                  </a:schemeClr>
                </a:solidFill>
                <a:latin typeface="Consolas" pitchFamily="49" charset="0"/>
                <a:cs typeface="Arial" pitchFamily="34" charset="0"/>
              </a:rPr>
              <a:t>-&gt;</a:t>
            </a:r>
            <a:r>
              <a:rPr lang="en-US" sz="1600" b="1" dirty="0" err="1" smtClean="0">
                <a:solidFill>
                  <a:schemeClr val="tx1">
                    <a:lumMod val="65000"/>
                    <a:lumOff val="35000"/>
                  </a:schemeClr>
                </a:solidFill>
                <a:latin typeface="Consolas" pitchFamily="49" charset="0"/>
                <a:cs typeface="Arial" pitchFamily="34" charset="0"/>
              </a:rPr>
              <a:t>outputAsTable</a:t>
            </a:r>
            <a:r>
              <a:rPr lang="en-US" sz="1600" b="1" dirty="0" smtClean="0">
                <a:solidFill>
                  <a:schemeClr val="tx1">
                    <a:lumMod val="65000"/>
                    <a:lumOff val="35000"/>
                  </a:schemeClr>
                </a:solidFill>
                <a:latin typeface="Consolas" pitchFamily="49" charset="0"/>
                <a:cs typeface="Arial" pitchFamily="34" charset="0"/>
              </a:rPr>
              <a: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8434" name="Picture 2"/>
          <p:cNvPicPr>
            <a:picLocks noChangeAspect="1" noChangeArrowheads="1"/>
          </p:cNvPicPr>
          <p:nvPr/>
        </p:nvPicPr>
        <p:blipFill>
          <a:blip r:embed="rId2" cstate="print"/>
          <a:srcRect/>
          <a:stretch>
            <a:fillRect/>
          </a:stretch>
        </p:blipFill>
        <p:spPr bwMode="auto">
          <a:xfrm>
            <a:off x="4495800" y="1276350"/>
            <a:ext cx="4181475" cy="3053986"/>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ACCESSIBILITY</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2766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Accessibility aka visibility determines how accessible a class member is.</a:t>
            </a:r>
            <a:endParaRPr lang="en-US" sz="2000" b="1"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method can either be public, private, or protected.</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19458" name="Picture 2"/>
          <p:cNvPicPr>
            <a:picLocks noChangeAspect="1" noChangeArrowheads="1"/>
          </p:cNvPicPr>
          <p:nvPr/>
        </p:nvPicPr>
        <p:blipFill>
          <a:blip r:embed="rId2" cstate="print"/>
          <a:srcRect/>
          <a:stretch>
            <a:fillRect/>
          </a:stretch>
        </p:blipFill>
        <p:spPr bwMode="auto">
          <a:xfrm>
            <a:off x="3581400" y="971550"/>
            <a:ext cx="5162550" cy="36385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2819400" cy="39624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Backend development can also be called server-side development or API (Application Programming Interface) development.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Server side technologies are used to access data, handle security, and allow websites to interact with external services such as payment systems.</a:t>
            </a: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BACKGROUND</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3200400" y="971550"/>
            <a:ext cx="5638800" cy="3843004"/>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STATIC MEMBERS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7338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Static members are properties that all instances share, meaning all objects will share the same value.</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0482" name="Picture 2"/>
          <p:cNvPicPr>
            <a:picLocks noChangeAspect="1" noChangeArrowheads="1"/>
          </p:cNvPicPr>
          <p:nvPr/>
        </p:nvPicPr>
        <p:blipFill>
          <a:blip r:embed="rId2" cstate="print"/>
          <a:srcRect/>
          <a:stretch>
            <a:fillRect/>
          </a:stretch>
        </p:blipFill>
        <p:spPr bwMode="auto">
          <a:xfrm>
            <a:off x="5638800" y="1657350"/>
            <a:ext cx="3095625" cy="2724150"/>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304800" y="1809750"/>
            <a:ext cx="5164826" cy="235303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INHERITANCE</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2362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Enables you to create new PHP classes that re-use, extend, and modify behavior as defined by other PHP classes.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class that is inherited from another class is said to be a subclass or a derived class.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class that is being inherited from is called a </a:t>
            </a:r>
            <a:r>
              <a:rPr lang="en-US" sz="2000" dirty="0" err="1" smtClean="0">
                <a:solidFill>
                  <a:schemeClr val="tx1">
                    <a:lumMod val="65000"/>
                    <a:lumOff val="35000"/>
                  </a:schemeClr>
                </a:solidFill>
                <a:latin typeface="Arial" pitchFamily="34" charset="0"/>
                <a:cs typeface="Arial" pitchFamily="34" charset="0"/>
              </a:rPr>
              <a:t>superclass</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Inheritance is initialized by using the </a:t>
            </a:r>
            <a:r>
              <a:rPr lang="en-US" sz="2000" b="1" dirty="0" smtClean="0">
                <a:solidFill>
                  <a:schemeClr val="tx1">
                    <a:lumMod val="65000"/>
                    <a:lumOff val="35000"/>
                  </a:schemeClr>
                </a:solidFill>
                <a:latin typeface="Consolas" pitchFamily="49" charset="0"/>
                <a:cs typeface="Arial" pitchFamily="34" charset="0"/>
              </a:rPr>
              <a:t>extend</a:t>
            </a:r>
            <a:r>
              <a:rPr lang="en-US" sz="2000" dirty="0" smtClean="0">
                <a:solidFill>
                  <a:schemeClr val="tx1">
                    <a:lumMod val="65000"/>
                    <a:lumOff val="35000"/>
                  </a:schemeClr>
                </a:solidFill>
                <a:latin typeface="Arial" pitchFamily="34" charset="0"/>
                <a:cs typeface="Arial" pitchFamily="34" charset="0"/>
              </a:rPr>
              <a:t> syntax.</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1506" name="Picture 2"/>
          <p:cNvPicPr>
            <a:picLocks noChangeAspect="1" noChangeArrowheads="1"/>
          </p:cNvPicPr>
          <p:nvPr/>
        </p:nvPicPr>
        <p:blipFill>
          <a:blip r:embed="rId2" cstate="print"/>
          <a:srcRect/>
          <a:stretch>
            <a:fillRect/>
          </a:stretch>
        </p:blipFill>
        <p:spPr bwMode="auto">
          <a:xfrm>
            <a:off x="2667000" y="3714750"/>
            <a:ext cx="3765062" cy="44767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INHERITANCE</a:t>
            </a:r>
            <a:endParaRPr lang="en-US" sz="2500" u="sng" dirty="0">
              <a:solidFill>
                <a:srgbClr val="3366CC"/>
              </a:solidFill>
              <a:latin typeface="Arial Black" pitchFamily="34" charset="0"/>
            </a:endParaRPr>
          </a:p>
        </p:txBody>
      </p:sp>
      <p:pic>
        <p:nvPicPr>
          <p:cNvPr id="22530" name="Picture 2"/>
          <p:cNvPicPr>
            <a:picLocks noChangeAspect="1" noChangeArrowheads="1"/>
          </p:cNvPicPr>
          <p:nvPr/>
        </p:nvPicPr>
        <p:blipFill>
          <a:blip r:embed="rId2" cstate="print"/>
          <a:srcRect/>
          <a:stretch>
            <a:fillRect/>
          </a:stretch>
        </p:blipFill>
        <p:spPr bwMode="auto">
          <a:xfrm>
            <a:off x="2743200" y="895350"/>
            <a:ext cx="4238490" cy="366712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NODE</a:t>
            </a:r>
            <a:endParaRPr lang="en-US" sz="3500" u="sng" dirty="0">
              <a:solidFill>
                <a:schemeClr val="bg1"/>
              </a:solidFill>
              <a:latin typeface="Arial Black"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INTRODUCTION</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8100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Node is essentially a newer replacement of PHP, it’s a server side language used to send data to the frontend through HTTP requests.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Although PHP is similar to JavaScript, Node 100% uses JavaScript as its language.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Using the same language on the frontend and backend improves developer productivity because of integration, code sharing, and reusability.  JavaScript has also become the most popular and widely used language in the world.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Node is used by eBay, Netflix, Mozilla, </a:t>
            </a:r>
            <a:r>
              <a:rPr lang="en-US" sz="2000" dirty="0" err="1" smtClean="0">
                <a:solidFill>
                  <a:schemeClr val="tx1">
                    <a:lumMod val="65000"/>
                    <a:lumOff val="35000"/>
                  </a:schemeClr>
                </a:solidFill>
                <a:latin typeface="Arial" pitchFamily="34" charset="0"/>
                <a:cs typeface="Arial" pitchFamily="34" charset="0"/>
              </a:rPr>
              <a:t>GoDaddy</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Groupon</a:t>
            </a:r>
            <a:r>
              <a:rPr lang="en-US" sz="2000" dirty="0" smtClean="0">
                <a:solidFill>
                  <a:schemeClr val="tx1">
                    <a:lumMod val="65000"/>
                    <a:lumOff val="35000"/>
                  </a:schemeClr>
                </a:solidFill>
                <a:latin typeface="Arial" pitchFamily="34" charset="0"/>
                <a:cs typeface="Arial" pitchFamily="34" charset="0"/>
              </a:rPr>
              <a:t>, yahoo, </a:t>
            </a:r>
            <a:r>
              <a:rPr lang="en-US" sz="2000" dirty="0" err="1" smtClean="0">
                <a:solidFill>
                  <a:schemeClr val="tx1">
                    <a:lumMod val="65000"/>
                    <a:lumOff val="35000"/>
                  </a:schemeClr>
                </a:solidFill>
                <a:latin typeface="Arial" pitchFamily="34" charset="0"/>
                <a:cs typeface="Arial" pitchFamily="34" charset="0"/>
              </a:rPr>
              <a:t>Uber</a:t>
            </a:r>
            <a:r>
              <a:rPr lang="en-US" sz="2000" dirty="0" smtClean="0">
                <a:solidFill>
                  <a:schemeClr val="tx1">
                    <a:lumMod val="65000"/>
                    <a:lumOff val="35000"/>
                  </a:schemeClr>
                </a:solidFill>
                <a:latin typeface="Arial" pitchFamily="34" charset="0"/>
                <a:cs typeface="Arial" pitchFamily="34" charset="0"/>
              </a:rPr>
              <a:t>, PayPal, and </a:t>
            </a:r>
            <a:r>
              <a:rPr lang="en-US" sz="2000" dirty="0" err="1" smtClean="0">
                <a:solidFill>
                  <a:schemeClr val="tx1">
                    <a:lumMod val="65000"/>
                    <a:lumOff val="35000"/>
                  </a:schemeClr>
                </a:solidFill>
                <a:latin typeface="Arial" pitchFamily="34" charset="0"/>
                <a:cs typeface="Arial" pitchFamily="34" charset="0"/>
              </a:rPr>
              <a:t>Linkedin</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Node is commonly preferred for emerging web dev approaches such as </a:t>
            </a:r>
            <a:r>
              <a:rPr lang="en-US" sz="2000" dirty="0" err="1" smtClean="0">
                <a:solidFill>
                  <a:schemeClr val="tx1">
                    <a:lumMod val="65000"/>
                    <a:lumOff val="35000"/>
                  </a:schemeClr>
                </a:solidFill>
                <a:latin typeface="Arial" pitchFamily="34" charset="0"/>
                <a:cs typeface="Arial" pitchFamily="34" charset="0"/>
              </a:rPr>
              <a:t>microservices</a:t>
            </a:r>
            <a:r>
              <a:rPr lang="en-US" sz="2000" dirty="0" smtClean="0">
                <a:solidFill>
                  <a:schemeClr val="tx1">
                    <a:lumMod val="65000"/>
                    <a:lumOff val="35000"/>
                  </a:schemeClr>
                </a:solidFill>
                <a:latin typeface="Arial" pitchFamily="34" charset="0"/>
                <a:cs typeface="Arial" pitchFamily="34" charset="0"/>
              </a:rPr>
              <a:t>, </a:t>
            </a:r>
            <a:r>
              <a:rPr lang="en-US" sz="2000" dirty="0" err="1" smtClean="0">
                <a:solidFill>
                  <a:schemeClr val="tx1">
                    <a:lumMod val="65000"/>
                    <a:lumOff val="35000"/>
                  </a:schemeClr>
                </a:solidFill>
                <a:latin typeface="Arial" pitchFamily="34" charset="0"/>
                <a:cs typeface="Arial" pitchFamily="34" charset="0"/>
              </a:rPr>
              <a:t>serverless</a:t>
            </a:r>
            <a:r>
              <a:rPr lang="en-US" sz="2000" dirty="0" smtClean="0">
                <a:solidFill>
                  <a:schemeClr val="tx1">
                    <a:lumMod val="65000"/>
                    <a:lumOff val="35000"/>
                  </a:schemeClr>
                </a:solidFill>
                <a:latin typeface="Arial" pitchFamily="34" charset="0"/>
                <a:cs typeface="Arial" pitchFamily="34" charset="0"/>
              </a:rPr>
              <a:t> computing, internet of things, and cloud-service integrations.</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PROS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Node is very fast which is why it’s preferred over Java and PHP.</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never blocks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Everything is asynchronous so it never waits for an API to return data.  This means it never blocks.  It takes the next API as it comes.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Great concurrency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Great for </a:t>
            </a:r>
            <a:r>
              <a:rPr lang="en-US" sz="2000" dirty="0" err="1" smtClean="0">
                <a:solidFill>
                  <a:schemeClr val="tx1">
                    <a:lumMod val="65000"/>
                    <a:lumOff val="35000"/>
                  </a:schemeClr>
                </a:solidFill>
                <a:latin typeface="Arial" pitchFamily="34" charset="0"/>
                <a:cs typeface="Arial" pitchFamily="34" charset="0"/>
              </a:rPr>
              <a:t>quering</a:t>
            </a:r>
            <a:r>
              <a:rPr lang="en-US" sz="2000" dirty="0" smtClean="0">
                <a:solidFill>
                  <a:schemeClr val="tx1">
                    <a:lumMod val="65000"/>
                    <a:lumOff val="35000"/>
                  </a:schemeClr>
                </a:solidFill>
                <a:latin typeface="Arial" pitchFamily="34" charset="0"/>
                <a:cs typeface="Arial" pitchFamily="34" charset="0"/>
              </a:rPr>
              <a:t> data</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Single-threaded for </a:t>
            </a:r>
            <a:r>
              <a:rPr lang="en-US" sz="2000" dirty="0" err="1" smtClean="0">
                <a:solidFill>
                  <a:schemeClr val="tx1">
                    <a:lumMod val="65000"/>
                    <a:lumOff val="35000"/>
                  </a:schemeClr>
                </a:solidFill>
                <a:latin typeface="Arial" pitchFamily="34" charset="0"/>
                <a:cs typeface="Arial" pitchFamily="34" charset="0"/>
              </a:rPr>
              <a:t>async</a:t>
            </a:r>
            <a:r>
              <a:rPr lang="en-US" sz="2000" dirty="0" smtClean="0">
                <a:solidFill>
                  <a:schemeClr val="tx1">
                    <a:lumMod val="65000"/>
                    <a:lumOff val="35000"/>
                  </a:schemeClr>
                </a:solidFill>
                <a:latin typeface="Arial" pitchFamily="34" charset="0"/>
                <a:cs typeface="Arial" pitchFamily="34" charset="0"/>
              </a:rPr>
              <a:t> processing</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CONS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Not suitable for heavy computation.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Does not work well with relational databases.</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COMMON NODE LIBRARIES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810000"/>
          </a:xfrm>
        </p:spPr>
        <p:txBody>
          <a:bodyPr>
            <a:normAutofit/>
          </a:bodyPr>
          <a:lstStyle/>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Express JS </a:t>
            </a:r>
            <a:r>
              <a:rPr lang="en-US" sz="2000" dirty="0" smtClean="0">
                <a:solidFill>
                  <a:schemeClr val="tx1">
                    <a:lumMod val="65000"/>
                    <a:lumOff val="35000"/>
                  </a:schemeClr>
                </a:solidFill>
                <a:latin typeface="Arial" pitchFamily="34" charset="0"/>
                <a:cs typeface="Arial" pitchFamily="34" charset="0"/>
              </a:rPr>
              <a:t>– adds helper functions to writing </a:t>
            </a:r>
            <a:r>
              <a:rPr lang="en-US" sz="2000" dirty="0" err="1" smtClean="0">
                <a:solidFill>
                  <a:schemeClr val="tx1">
                    <a:lumMod val="65000"/>
                    <a:lumOff val="35000"/>
                  </a:schemeClr>
                </a:solidFill>
                <a:latin typeface="Arial" pitchFamily="34" charset="0"/>
                <a:cs typeface="Arial" pitchFamily="34" charset="0"/>
              </a:rPr>
              <a:t>apis</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Mongoose</a:t>
            </a:r>
            <a:r>
              <a:rPr lang="en-US" sz="2000" dirty="0" smtClean="0">
                <a:solidFill>
                  <a:schemeClr val="tx1">
                    <a:lumMod val="65000"/>
                    <a:lumOff val="35000"/>
                  </a:schemeClr>
                </a:solidFill>
                <a:latin typeface="Arial" pitchFamily="34" charset="0"/>
                <a:cs typeface="Arial" pitchFamily="34" charset="0"/>
              </a:rPr>
              <a:t> – makes it easy to connect to a database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NODE STREAMS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Streams are objects that enable you to read and write data continuously.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There are 4 types of streams, such as readable, writable, duplex, and transform.</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NPM</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NPM is node package manager, and is often installed with Node.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is used for managing all the packages and modules of Node.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provides repositories for node.js packages/modules from search.nodejs.org.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provides command-line utilities to install those packages.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use a module, the require() syntax can be used.</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install, update, or delete a dependency, you can use </a:t>
            </a:r>
            <a:r>
              <a:rPr lang="en-US" sz="2000" b="1" dirty="0" err="1" smtClean="0">
                <a:solidFill>
                  <a:schemeClr val="tx1">
                    <a:lumMod val="65000"/>
                    <a:lumOff val="35000"/>
                  </a:schemeClr>
                </a:solidFill>
                <a:latin typeface="Consolas" pitchFamily="49" charset="0"/>
                <a:cs typeface="Arial" pitchFamily="34" charset="0"/>
              </a:rPr>
              <a:t>npm</a:t>
            </a:r>
            <a:r>
              <a:rPr lang="en-US" sz="2000" b="1" dirty="0" smtClean="0">
                <a:solidFill>
                  <a:schemeClr val="tx1">
                    <a:lumMod val="65000"/>
                    <a:lumOff val="35000"/>
                  </a:schemeClr>
                </a:solidFill>
                <a:latin typeface="Consolas" pitchFamily="49" charset="0"/>
                <a:cs typeface="Arial" pitchFamily="34" charset="0"/>
              </a:rPr>
              <a:t> install express</a:t>
            </a:r>
            <a:r>
              <a:rPr lang="en-US" sz="2000" dirty="0" smtClean="0">
                <a:solidFill>
                  <a:schemeClr val="tx1">
                    <a:lumMod val="65000"/>
                    <a:lumOff val="35000"/>
                  </a:schemeClr>
                </a:solidFill>
                <a:latin typeface="Arial" pitchFamily="34" charset="0"/>
                <a:cs typeface="Arial" pitchFamily="34" charset="0"/>
              </a:rPr>
              <a:t>, </a:t>
            </a:r>
            <a:r>
              <a:rPr lang="en-US" sz="2000" b="1" dirty="0" err="1" smtClean="0">
                <a:solidFill>
                  <a:schemeClr val="tx1">
                    <a:lumMod val="65000"/>
                    <a:lumOff val="35000"/>
                  </a:schemeClr>
                </a:solidFill>
                <a:latin typeface="Consolas" pitchFamily="49" charset="0"/>
                <a:cs typeface="Arial" pitchFamily="34" charset="0"/>
              </a:rPr>
              <a:t>npm</a:t>
            </a:r>
            <a:r>
              <a:rPr lang="en-US" sz="2000" b="1" dirty="0" smtClean="0">
                <a:solidFill>
                  <a:schemeClr val="tx1">
                    <a:lumMod val="65000"/>
                    <a:lumOff val="35000"/>
                  </a:schemeClr>
                </a:solidFill>
                <a:latin typeface="Consolas" pitchFamily="49" charset="0"/>
                <a:cs typeface="Arial" pitchFamily="34" charset="0"/>
              </a:rPr>
              <a:t> update</a:t>
            </a:r>
            <a:r>
              <a:rPr lang="en-US" sz="2000" dirty="0" smtClean="0">
                <a:solidFill>
                  <a:schemeClr val="tx1">
                    <a:lumMod val="65000"/>
                    <a:lumOff val="35000"/>
                  </a:schemeClr>
                </a:solidFill>
                <a:latin typeface="Arial" pitchFamily="34" charset="0"/>
                <a:cs typeface="Arial" pitchFamily="34" charset="0"/>
              </a:rPr>
              <a:t>, </a:t>
            </a:r>
            <a:r>
              <a:rPr lang="en-US" sz="2000" b="1" dirty="0" err="1" smtClean="0">
                <a:solidFill>
                  <a:schemeClr val="tx1">
                    <a:lumMod val="65000"/>
                    <a:lumOff val="35000"/>
                  </a:schemeClr>
                </a:solidFill>
                <a:latin typeface="Consolas" pitchFamily="49" charset="0"/>
                <a:cs typeface="Arial" pitchFamily="34" charset="0"/>
              </a:rPr>
              <a:t>npm</a:t>
            </a:r>
            <a:r>
              <a:rPr lang="en-US" sz="2000" b="1" dirty="0" smtClean="0">
                <a:solidFill>
                  <a:schemeClr val="tx1">
                    <a:lumMod val="65000"/>
                    <a:lumOff val="35000"/>
                  </a:schemeClr>
                </a:solidFill>
                <a:latin typeface="Consolas" pitchFamily="49" charset="0"/>
                <a:cs typeface="Arial" pitchFamily="34" charset="0"/>
              </a:rPr>
              <a:t> uninstall express</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305800" cy="3962400"/>
          </a:xfrm>
        </p:spPr>
        <p:txBody>
          <a:bodyPr>
            <a:normAutofit/>
          </a:bodyPr>
          <a:lstStyle/>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ASP</a:t>
            </a:r>
            <a:r>
              <a:rPr lang="en-US" sz="2000" dirty="0" smtClean="0">
                <a:solidFill>
                  <a:schemeClr val="tx1">
                    <a:lumMod val="65000"/>
                    <a:lumOff val="35000"/>
                  </a:schemeClr>
                </a:solidFill>
                <a:latin typeface="Arial" pitchFamily="34" charset="0"/>
                <a:cs typeface="Arial" pitchFamily="34" charset="0"/>
              </a:rPr>
              <a:t> – Microsoft’s first server-side technology</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ASP.NET</a:t>
            </a:r>
            <a:r>
              <a:rPr lang="en-US" sz="2000" dirty="0" smtClean="0">
                <a:solidFill>
                  <a:schemeClr val="tx1">
                    <a:lumMod val="65000"/>
                    <a:lumOff val="35000"/>
                  </a:schemeClr>
                </a:solidFill>
                <a:latin typeface="Arial" pitchFamily="34" charset="0"/>
                <a:cs typeface="Arial" pitchFamily="34" charset="0"/>
              </a:rPr>
              <a:t> – Replaced Microsoft’s ASP technology</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.NET / .NET Core </a:t>
            </a:r>
            <a:r>
              <a:rPr lang="en-US" sz="2000" dirty="0" smtClean="0">
                <a:solidFill>
                  <a:schemeClr val="tx1">
                    <a:lumMod val="65000"/>
                    <a:lumOff val="35000"/>
                  </a:schemeClr>
                </a:solidFill>
                <a:latin typeface="Arial" pitchFamily="34" charset="0"/>
                <a:cs typeface="Arial" pitchFamily="34" charset="0"/>
              </a:rPr>
              <a:t>– Modern Microsoft server technologies</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JSP(Java Server Pages) </a:t>
            </a:r>
            <a:r>
              <a:rPr lang="en-US" sz="2000" dirty="0" smtClean="0">
                <a:solidFill>
                  <a:schemeClr val="tx1">
                    <a:lumMod val="65000"/>
                    <a:lumOff val="35000"/>
                  </a:schemeClr>
                </a:solidFill>
                <a:latin typeface="Arial" pitchFamily="34" charset="0"/>
                <a:cs typeface="Arial" pitchFamily="34" charset="0"/>
              </a:rPr>
              <a:t>– Similar to ASP.NET only it uses Java instead of C# and is integrated in the J2EE environment.</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Perl</a:t>
            </a:r>
            <a:r>
              <a:rPr lang="en-US" sz="2000" dirty="0" smtClean="0">
                <a:solidFill>
                  <a:schemeClr val="tx1">
                    <a:lumMod val="65000"/>
                    <a:lumOff val="35000"/>
                  </a:schemeClr>
                </a:solidFill>
                <a:latin typeface="Arial" pitchFamily="34" charset="0"/>
                <a:cs typeface="Arial" pitchFamily="34" charset="0"/>
              </a:rPr>
              <a:t> – Used mainly for manipulation of texts.</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PHP</a:t>
            </a:r>
            <a:r>
              <a:rPr lang="en-US" sz="2000" dirty="0" smtClean="0">
                <a:solidFill>
                  <a:schemeClr val="tx1">
                    <a:lumMod val="65000"/>
                    <a:lumOff val="35000"/>
                  </a:schemeClr>
                </a:solidFill>
                <a:latin typeface="Arial" pitchFamily="34" charset="0"/>
                <a:cs typeface="Arial" pitchFamily="34" charset="0"/>
              </a:rPr>
              <a:t> – PHP was one of the first JavaScript based server languages.</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Node.js</a:t>
            </a:r>
            <a:r>
              <a:rPr lang="en-US" sz="2000" dirty="0" smtClean="0">
                <a:solidFill>
                  <a:schemeClr val="tx1">
                    <a:lumMod val="65000"/>
                    <a:lumOff val="35000"/>
                  </a:schemeClr>
                </a:solidFill>
                <a:latin typeface="Arial" pitchFamily="34" charset="0"/>
                <a:cs typeface="Arial" pitchFamily="34" charset="0"/>
              </a:rPr>
              <a:t> – Came out after PHP and is also JavaScript based.</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Python</a:t>
            </a:r>
            <a:r>
              <a:rPr lang="en-US" sz="2000" dirty="0" smtClean="0">
                <a:solidFill>
                  <a:schemeClr val="tx1">
                    <a:lumMod val="65000"/>
                    <a:lumOff val="35000"/>
                  </a:schemeClr>
                </a:solidFill>
                <a:latin typeface="Arial" pitchFamily="34" charset="0"/>
                <a:cs typeface="Arial" pitchFamily="34" charset="0"/>
              </a:rPr>
              <a:t> – Flexible language used for a wide range of applications.</a:t>
            </a:r>
          </a:p>
          <a:p>
            <a:pPr algn="l">
              <a:buFont typeface="Arial" pitchFamily="34" charset="0"/>
              <a:buChar char="●"/>
            </a:pPr>
            <a:r>
              <a:rPr lang="en-US" sz="2000" b="1" u="sng" dirty="0" smtClean="0">
                <a:solidFill>
                  <a:schemeClr val="tx1">
                    <a:lumMod val="65000"/>
                    <a:lumOff val="35000"/>
                  </a:schemeClr>
                </a:solidFill>
                <a:latin typeface="Arial" pitchFamily="34" charset="0"/>
                <a:cs typeface="Arial" pitchFamily="34" charset="0"/>
              </a:rPr>
              <a:t>Ruby</a:t>
            </a:r>
            <a:r>
              <a:rPr lang="en-US" sz="2000" dirty="0" smtClean="0">
                <a:solidFill>
                  <a:schemeClr val="tx1">
                    <a:lumMod val="65000"/>
                    <a:lumOff val="35000"/>
                  </a:schemeClr>
                </a:solidFill>
                <a:latin typeface="Arial" pitchFamily="34" charset="0"/>
                <a:cs typeface="Arial" pitchFamily="34" charset="0"/>
              </a:rPr>
              <a:t> – Flexible language used for a wide range of applications.</a:t>
            </a: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COMMON SERVER-SIDE TECHNOLOGIES</a:t>
            </a:r>
            <a:endParaRPr lang="en-US" sz="2500" u="sng" dirty="0">
              <a:solidFill>
                <a:srgbClr val="3366CC"/>
              </a:solidFill>
              <a:latin typeface="Arial Black"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REPL</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810000"/>
          </a:xfrm>
        </p:spPr>
        <p:txBody>
          <a:bodyPr>
            <a:normAutofit/>
          </a:bodyPr>
          <a:lstStyle/>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Read</a:t>
            </a:r>
            <a:r>
              <a:rPr lang="en-US" sz="2000" dirty="0" smtClean="0">
                <a:solidFill>
                  <a:schemeClr val="tx1">
                    <a:lumMod val="65000"/>
                    <a:lumOff val="35000"/>
                  </a:schemeClr>
                </a:solidFill>
                <a:latin typeface="Arial" pitchFamily="34" charset="0"/>
                <a:cs typeface="Arial" pitchFamily="34" charset="0"/>
              </a:rPr>
              <a:t> – read the user’s input, parses it into JavaScript.</a:t>
            </a:r>
          </a:p>
          <a:p>
            <a:pPr algn="l">
              <a:buFont typeface="Arial" pitchFamily="34" charset="0"/>
              <a:buChar char="●"/>
            </a:pPr>
            <a:r>
              <a:rPr lang="en-US" sz="2000" b="1" dirty="0" err="1" smtClean="0">
                <a:solidFill>
                  <a:schemeClr val="tx1">
                    <a:lumMod val="65000"/>
                    <a:lumOff val="35000"/>
                  </a:schemeClr>
                </a:solidFill>
                <a:latin typeface="Arial" pitchFamily="34" charset="0"/>
                <a:cs typeface="Arial" pitchFamily="34" charset="0"/>
              </a:rPr>
              <a:t>Eval</a:t>
            </a:r>
            <a:r>
              <a:rPr lang="en-US" sz="2000" dirty="0" smtClean="0">
                <a:solidFill>
                  <a:schemeClr val="tx1">
                    <a:lumMod val="65000"/>
                    <a:lumOff val="35000"/>
                  </a:schemeClr>
                </a:solidFill>
                <a:latin typeface="Arial" pitchFamily="34" charset="0"/>
                <a:cs typeface="Arial" pitchFamily="34" charset="0"/>
              </a:rPr>
              <a:t> – takes and evaluates the data structure.</a:t>
            </a:r>
          </a:p>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Print</a:t>
            </a:r>
            <a:r>
              <a:rPr lang="en-US" sz="2000" dirty="0" smtClean="0">
                <a:solidFill>
                  <a:schemeClr val="tx1">
                    <a:lumMod val="65000"/>
                    <a:lumOff val="35000"/>
                  </a:schemeClr>
                </a:solidFill>
                <a:latin typeface="Arial" pitchFamily="34" charset="0"/>
                <a:cs typeface="Arial" pitchFamily="34" charset="0"/>
              </a:rPr>
              <a:t> – prints the results.</a:t>
            </a:r>
          </a:p>
          <a:p>
            <a:pPr algn="l">
              <a:buFont typeface="Arial" pitchFamily="34" charset="0"/>
              <a:buChar char="●"/>
            </a:pPr>
            <a:r>
              <a:rPr lang="en-US" sz="2000" b="1" dirty="0" smtClean="0">
                <a:solidFill>
                  <a:schemeClr val="tx1">
                    <a:lumMod val="65000"/>
                    <a:lumOff val="35000"/>
                  </a:schemeClr>
                </a:solidFill>
                <a:latin typeface="Arial" pitchFamily="34" charset="0"/>
                <a:cs typeface="Arial" pitchFamily="34" charset="0"/>
              </a:rPr>
              <a:t>Loop</a:t>
            </a:r>
            <a:r>
              <a:rPr lang="en-US" sz="2000" dirty="0" smtClean="0">
                <a:solidFill>
                  <a:schemeClr val="tx1">
                    <a:lumMod val="65000"/>
                    <a:lumOff val="35000"/>
                  </a:schemeClr>
                </a:solidFill>
                <a:latin typeface="Arial" pitchFamily="34" charset="0"/>
                <a:cs typeface="Arial" pitchFamily="34" charset="0"/>
              </a:rPr>
              <a:t> – loop the above command until user presses ctrl-c twice.</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FORK() VS SPAWN()</a:t>
            </a:r>
            <a:endParaRPr lang="en-US" sz="2500" u="sng" dirty="0">
              <a:solidFill>
                <a:srgbClr val="3366CC"/>
              </a:solidFill>
              <a:latin typeface="Arial Black" pitchFamily="34" charset="0"/>
            </a:endParaRPr>
          </a:p>
        </p:txBody>
      </p:sp>
      <p:pic>
        <p:nvPicPr>
          <p:cNvPr id="1026" name="Picture 2"/>
          <p:cNvPicPr>
            <a:picLocks noChangeAspect="1" noChangeArrowheads="1"/>
          </p:cNvPicPr>
          <p:nvPr/>
        </p:nvPicPr>
        <p:blipFill>
          <a:blip r:embed="rId2" cstate="print"/>
          <a:srcRect/>
          <a:stretch>
            <a:fillRect/>
          </a:stretch>
        </p:blipFill>
        <p:spPr bwMode="auto">
          <a:xfrm>
            <a:off x="2743200" y="971550"/>
            <a:ext cx="6049652" cy="3590925"/>
          </a:xfrm>
          <a:prstGeom prst="rect">
            <a:avLst/>
          </a:prstGeom>
          <a:noFill/>
          <a:ln w="9525">
            <a:noFill/>
            <a:miter lim="800000"/>
            <a:headEnd/>
            <a:tailEnd/>
          </a:ln>
        </p:spPr>
      </p:pic>
      <p:sp>
        <p:nvSpPr>
          <p:cNvPr id="7" name="Subtitle 2"/>
          <p:cNvSpPr>
            <a:spLocks noGrp="1"/>
          </p:cNvSpPr>
          <p:nvPr>
            <p:ph type="subTitle" idx="1"/>
          </p:nvPr>
        </p:nvSpPr>
        <p:spPr>
          <a:xfrm>
            <a:off x="304800" y="971550"/>
            <a:ext cx="2133600" cy="3657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Fork() and Spawn() both create child processes.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Fork() is a special instance of spawn().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Spawn() is designed to run </a:t>
            </a:r>
            <a:r>
              <a:rPr lang="en-US" sz="2000" smtClean="0">
                <a:solidFill>
                  <a:schemeClr val="tx1">
                    <a:lumMod val="65000"/>
                    <a:lumOff val="35000"/>
                  </a:schemeClr>
                </a:solidFill>
                <a:latin typeface="Arial" pitchFamily="34" charset="0"/>
                <a:cs typeface="Arial" pitchFamily="34" charset="0"/>
              </a:rPr>
              <a:t>system commands.</a:t>
            </a: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TRIVIA</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buffer class is used to store raw data like an array of integers.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Piping is used to connect the output of one stream to another.</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PUSH-BASED ARCHITECTURE</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276600" cy="3505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Push-based web applications push information from the server to the client.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An example of this is receiving a phone call, the client phone rings based on a pulse from the server phone.</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3554" name="Picture 2"/>
          <p:cNvPicPr>
            <a:picLocks noChangeAspect="1" noChangeArrowheads="1"/>
          </p:cNvPicPr>
          <p:nvPr/>
        </p:nvPicPr>
        <p:blipFill>
          <a:blip r:embed="rId2" cstate="print"/>
          <a:srcRect/>
          <a:stretch>
            <a:fillRect/>
          </a:stretch>
        </p:blipFill>
        <p:spPr bwMode="auto">
          <a:xfrm>
            <a:off x="3733800" y="895350"/>
            <a:ext cx="4953000" cy="378142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NON-BLOCKING ARCHITECTURE</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581400" cy="3505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Node uses a non-blocking, asynchronous, single-thread architecture, meaning if it were to run a restaurant, a single worker would service all the requests in a single event.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worker would only be doing a single thing at a time, but other tasks would be delegated to other agents.</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4578" name="Picture 2"/>
          <p:cNvPicPr>
            <a:picLocks noChangeAspect="1" noChangeArrowheads="1"/>
          </p:cNvPicPr>
          <p:nvPr/>
        </p:nvPicPr>
        <p:blipFill>
          <a:blip r:embed="rId2" cstate="print"/>
          <a:srcRect/>
          <a:stretch>
            <a:fillRect/>
          </a:stretch>
        </p:blipFill>
        <p:spPr bwMode="auto">
          <a:xfrm>
            <a:off x="4114800" y="895350"/>
            <a:ext cx="4772025" cy="3939113"/>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BLOCKING ARCHITECTURE</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581400" cy="3886200"/>
          </a:xfrm>
        </p:spPr>
        <p:txBody>
          <a:bodyPr>
            <a:normAutofit fontScale="92500" lnSpcReduction="10000"/>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PHP on the other hand, uses blocking multi-processing multi-threaded models.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would be as though a single person had to handle all tasks for each table.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Because of the blocking, it can sometimes cause some requests to wait longer than necessary, whereas non-blocking do not have waiting times, they instantly get feedback and can decide to retry or continue.</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5602" name="Picture 2"/>
          <p:cNvPicPr>
            <a:picLocks noChangeAspect="1" noChangeArrowheads="1"/>
          </p:cNvPicPr>
          <p:nvPr/>
        </p:nvPicPr>
        <p:blipFill>
          <a:blip r:embed="rId2" cstate="print"/>
          <a:srcRect/>
          <a:stretch>
            <a:fillRect/>
          </a:stretch>
        </p:blipFill>
        <p:spPr bwMode="auto">
          <a:xfrm>
            <a:off x="4114800" y="1047750"/>
            <a:ext cx="4674577" cy="371475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DATABASE INTERACTION</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5052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Node is often associated with data-intensive real-time applications that interact with distributed computers with </a:t>
            </a:r>
            <a:r>
              <a:rPr lang="en-US" sz="2000" dirty="0" err="1" smtClean="0">
                <a:solidFill>
                  <a:schemeClr val="tx1">
                    <a:lumMod val="65000"/>
                    <a:lumOff val="35000"/>
                  </a:schemeClr>
                </a:solidFill>
                <a:latin typeface="Arial" pitchFamily="34" charset="0"/>
                <a:cs typeface="Arial" pitchFamily="34" charset="0"/>
              </a:rPr>
              <a:t>noSQL</a:t>
            </a:r>
            <a:r>
              <a:rPr lang="en-US" sz="2000" dirty="0" smtClean="0">
                <a:solidFill>
                  <a:schemeClr val="tx1">
                    <a:lumMod val="65000"/>
                    <a:lumOff val="35000"/>
                  </a:schemeClr>
                </a:solidFill>
                <a:latin typeface="Arial" pitchFamily="34" charset="0"/>
                <a:cs typeface="Arial" pitchFamily="34" charset="0"/>
              </a:rPr>
              <a:t> databases.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instance, if an app had to handle a lot of data writes, like liking a ‘like’ button, Node-based systems will generate a queuing system so that the database is written in sequence.</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6626" name="Picture 2"/>
          <p:cNvPicPr>
            <a:picLocks noChangeAspect="1" noChangeArrowheads="1"/>
          </p:cNvPicPr>
          <p:nvPr/>
        </p:nvPicPr>
        <p:blipFill>
          <a:blip r:embed="rId2" cstate="print"/>
          <a:srcRect/>
          <a:stretch>
            <a:fillRect/>
          </a:stretch>
        </p:blipFill>
        <p:spPr bwMode="auto">
          <a:xfrm>
            <a:off x="3962400" y="1733550"/>
            <a:ext cx="4800600" cy="2170039"/>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NODE DISADVANTAGES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83820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Node is not ideal for traditional relational databases such as </a:t>
            </a:r>
            <a:r>
              <a:rPr lang="en-US" sz="2000" dirty="0" err="1" smtClean="0">
                <a:solidFill>
                  <a:schemeClr val="tx1">
                    <a:lumMod val="65000"/>
                    <a:lumOff val="35000"/>
                  </a:schemeClr>
                </a:solidFill>
                <a:latin typeface="Arial" pitchFamily="34" charset="0"/>
                <a:cs typeface="Arial" pitchFamily="34" charset="0"/>
              </a:rPr>
              <a:t>MySQL</a:t>
            </a:r>
            <a:r>
              <a:rPr lang="en-US" sz="2000" dirty="0" smtClean="0">
                <a:solidFill>
                  <a:schemeClr val="tx1">
                    <a:lumMod val="65000"/>
                    <a:lumOff val="35000"/>
                  </a:schemeClr>
                </a:solidFill>
                <a:latin typeface="Arial" pitchFamily="34" charset="0"/>
                <a:cs typeface="Arial" pitchFamily="34" charset="0"/>
              </a:rPr>
              <a:t>.  Accessing that data is often a complex programming task.</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Node is not ideal for computing heavy tasks like video processing and scientific computing.</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Node can be more complex to develop and maintain than PHP or client-side JavaScript.</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SAMPLE NODE APP CODE</a:t>
            </a:r>
            <a:endParaRPr lang="en-US" sz="2500" u="sng" dirty="0">
              <a:solidFill>
                <a:srgbClr val="3366CC"/>
              </a:solidFill>
              <a:latin typeface="Arial Black" pitchFamily="34" charset="0"/>
            </a:endParaRPr>
          </a:p>
        </p:txBody>
      </p:sp>
      <p:pic>
        <p:nvPicPr>
          <p:cNvPr id="27650" name="Picture 2"/>
          <p:cNvPicPr>
            <a:picLocks noChangeAspect="1" noChangeArrowheads="1"/>
          </p:cNvPicPr>
          <p:nvPr/>
        </p:nvPicPr>
        <p:blipFill>
          <a:blip r:embed="rId2" cstate="print"/>
          <a:srcRect/>
          <a:stretch>
            <a:fillRect/>
          </a:stretch>
        </p:blipFill>
        <p:spPr bwMode="auto">
          <a:xfrm>
            <a:off x="2895600" y="895350"/>
            <a:ext cx="5823239" cy="3810000"/>
          </a:xfrm>
          <a:prstGeom prst="rect">
            <a:avLst/>
          </a:prstGeom>
          <a:noFill/>
          <a:ln w="9525">
            <a:noFill/>
            <a:miter lim="800000"/>
            <a:headEnd/>
            <a:tailEnd/>
          </a:ln>
        </p:spPr>
      </p:pic>
      <p:sp>
        <p:nvSpPr>
          <p:cNvPr id="7" name="Subtitle 2"/>
          <p:cNvSpPr>
            <a:spLocks noGrp="1"/>
          </p:cNvSpPr>
          <p:nvPr>
            <p:ph type="subTitle" idx="1"/>
          </p:nvPr>
        </p:nvSpPr>
        <p:spPr>
          <a:xfrm>
            <a:off x="304800" y="971550"/>
            <a:ext cx="22860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To exercise a simple Node, program, install Node on your PC, and create a hello.js file.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Paste the code shown into this file.</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SAMPLE NODE APP RUN INSTRUCTIONS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1371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Open a terminal window at the location of the hello.js file, and type </a:t>
            </a:r>
            <a:r>
              <a:rPr lang="en-US" sz="2000" b="1" dirty="0" smtClean="0">
                <a:solidFill>
                  <a:schemeClr val="tx1">
                    <a:lumMod val="65000"/>
                    <a:lumOff val="35000"/>
                  </a:schemeClr>
                </a:solidFill>
                <a:latin typeface="Consolas" pitchFamily="49" charset="0"/>
                <a:cs typeface="Arial" pitchFamily="34" charset="0"/>
              </a:rPr>
              <a:t>node hello.js</a:t>
            </a:r>
            <a:r>
              <a:rPr lang="en-US" sz="2000" dirty="0" smtClean="0">
                <a:solidFill>
                  <a:schemeClr val="tx1">
                    <a:lumMod val="65000"/>
                    <a:lumOff val="35000"/>
                  </a:schemeClr>
                </a:solidFill>
                <a:latin typeface="Arial" pitchFamily="34" charset="0"/>
                <a:cs typeface="Arial" pitchFamily="34" charset="0"/>
              </a:rPr>
              <a:t> which will display ‘Server funning at port=8080’.</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Next, open a browser, type localhost:8080 on the </a:t>
            </a:r>
            <a:r>
              <a:rPr lang="en-US" sz="2000" dirty="0" err="1" smtClean="0">
                <a:solidFill>
                  <a:schemeClr val="tx1">
                    <a:lumMod val="65000"/>
                    <a:lumOff val="35000"/>
                  </a:schemeClr>
                </a:solidFill>
                <a:latin typeface="Arial" pitchFamily="34" charset="0"/>
                <a:cs typeface="Arial" pitchFamily="34" charset="0"/>
              </a:rPr>
              <a:t>url</a:t>
            </a:r>
            <a:r>
              <a:rPr lang="en-US" sz="2000" dirty="0" smtClean="0">
                <a:solidFill>
                  <a:schemeClr val="tx1">
                    <a:lumMod val="65000"/>
                    <a:lumOff val="35000"/>
                  </a:schemeClr>
                </a:solidFill>
                <a:latin typeface="Arial" pitchFamily="34" charset="0"/>
                <a:cs typeface="Arial" pitchFamily="34" charset="0"/>
              </a:rPr>
              <a:t>, and a message will properly display.</a:t>
            </a: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8674" name="Picture 2"/>
          <p:cNvPicPr>
            <a:picLocks noChangeAspect="1" noChangeArrowheads="1"/>
          </p:cNvPicPr>
          <p:nvPr/>
        </p:nvPicPr>
        <p:blipFill>
          <a:blip r:embed="rId2" cstate="print"/>
          <a:srcRect/>
          <a:stretch>
            <a:fillRect/>
          </a:stretch>
        </p:blipFill>
        <p:spPr bwMode="auto">
          <a:xfrm>
            <a:off x="609600" y="2343150"/>
            <a:ext cx="7904163" cy="24193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APIS</a:t>
            </a:r>
            <a:endParaRPr lang="en-US" sz="3500" u="sng" dirty="0">
              <a:solidFill>
                <a:schemeClr val="bg1"/>
              </a:solidFill>
              <a:latin typeface="Arial Black"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ANOTHER NODE EXAMPLE</a:t>
            </a:r>
            <a:endParaRPr lang="en-US" sz="2500" u="sng" dirty="0">
              <a:solidFill>
                <a:srgbClr val="3366CC"/>
              </a:solidFill>
              <a:latin typeface="Arial Black" pitchFamily="34" charset="0"/>
            </a:endParaRPr>
          </a:p>
        </p:txBody>
      </p:sp>
      <p:pic>
        <p:nvPicPr>
          <p:cNvPr id="28675" name="Picture 3"/>
          <p:cNvPicPr>
            <a:picLocks noChangeAspect="1" noChangeArrowheads="1"/>
          </p:cNvPicPr>
          <p:nvPr/>
        </p:nvPicPr>
        <p:blipFill>
          <a:blip r:embed="rId2" cstate="print"/>
          <a:srcRect/>
          <a:stretch>
            <a:fillRect/>
          </a:stretch>
        </p:blipFill>
        <p:spPr bwMode="auto">
          <a:xfrm>
            <a:off x="228600" y="1123950"/>
            <a:ext cx="8705850" cy="3198067"/>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ADDING EXPRESS</a:t>
            </a:r>
            <a:endParaRPr lang="en-US" sz="2500" u="sng" dirty="0">
              <a:solidFill>
                <a:srgbClr val="3366CC"/>
              </a:solidFill>
              <a:latin typeface="Arial Black" pitchFamily="34" charset="0"/>
            </a:endParaRPr>
          </a:p>
        </p:txBody>
      </p:sp>
      <p:sp>
        <p:nvSpPr>
          <p:cNvPr id="4" name="Subtitle 2"/>
          <p:cNvSpPr>
            <a:spLocks noGrp="1"/>
          </p:cNvSpPr>
          <p:nvPr>
            <p:ph type="subTitle" idx="1"/>
          </p:nvPr>
        </p:nvSpPr>
        <p:spPr>
          <a:xfrm>
            <a:off x="304800" y="971550"/>
            <a:ext cx="8382000" cy="13716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Express is one of the most popular frameworks that are added with Node.  </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makes it easier to write handlers and routes, and adds a series of middleware steps that are essential for proper full-stack development.</a:t>
            </a: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29699" name="Picture 3"/>
          <p:cNvPicPr>
            <a:picLocks noChangeAspect="1" noChangeArrowheads="1"/>
          </p:cNvPicPr>
          <p:nvPr/>
        </p:nvPicPr>
        <p:blipFill>
          <a:blip r:embed="rId2" cstate="print"/>
          <a:srcRect/>
          <a:stretch>
            <a:fillRect/>
          </a:stretch>
        </p:blipFill>
        <p:spPr bwMode="auto">
          <a:xfrm>
            <a:off x="228600" y="2343150"/>
            <a:ext cx="8534400" cy="2595206"/>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ADDING EXPRESS</a:t>
            </a:r>
            <a:endParaRPr lang="en-US" sz="2500" u="sng" dirty="0">
              <a:solidFill>
                <a:srgbClr val="3366CC"/>
              </a:solidFill>
              <a:latin typeface="Arial Black" pitchFamily="34" charset="0"/>
            </a:endParaRPr>
          </a:p>
        </p:txBody>
      </p:sp>
      <p:pic>
        <p:nvPicPr>
          <p:cNvPr id="29698" name="Picture 2"/>
          <p:cNvPicPr>
            <a:picLocks noChangeAspect="1" noChangeArrowheads="1"/>
          </p:cNvPicPr>
          <p:nvPr/>
        </p:nvPicPr>
        <p:blipFill>
          <a:blip r:embed="rId2" cstate="print"/>
          <a:srcRect/>
          <a:stretch>
            <a:fillRect/>
          </a:stretch>
        </p:blipFill>
        <p:spPr bwMode="auto">
          <a:xfrm>
            <a:off x="457200" y="1657350"/>
            <a:ext cx="8132763" cy="200977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API WITH NODE</a:t>
            </a:r>
            <a:endParaRPr lang="en-US" sz="2500" u="sng" dirty="0">
              <a:solidFill>
                <a:srgbClr val="3366CC"/>
              </a:solidFill>
              <a:latin typeface="Arial Black" pitchFamily="34" charset="0"/>
            </a:endParaRPr>
          </a:p>
        </p:txBody>
      </p:sp>
      <p:pic>
        <p:nvPicPr>
          <p:cNvPr id="32770" name="Picture 2"/>
          <p:cNvPicPr>
            <a:picLocks noChangeAspect="1" noChangeArrowheads="1"/>
          </p:cNvPicPr>
          <p:nvPr/>
        </p:nvPicPr>
        <p:blipFill>
          <a:blip r:embed="rId2" cstate="print"/>
          <a:srcRect/>
          <a:stretch>
            <a:fillRect/>
          </a:stretch>
        </p:blipFill>
        <p:spPr bwMode="auto">
          <a:xfrm>
            <a:off x="609600" y="1962150"/>
            <a:ext cx="8129587" cy="2783763"/>
          </a:xfrm>
          <a:prstGeom prst="rect">
            <a:avLst/>
          </a:prstGeom>
          <a:noFill/>
          <a:ln w="9525">
            <a:noFill/>
            <a:miter lim="800000"/>
            <a:headEnd/>
            <a:tailEnd/>
          </a:ln>
        </p:spPr>
      </p:pic>
      <p:sp>
        <p:nvSpPr>
          <p:cNvPr id="8" name="Subtitle 2"/>
          <p:cNvSpPr>
            <a:spLocks noGrp="1"/>
          </p:cNvSpPr>
          <p:nvPr>
            <p:ph type="subTitle" idx="1"/>
          </p:nvPr>
        </p:nvSpPr>
        <p:spPr>
          <a:xfrm>
            <a:off x="304800" y="971550"/>
            <a:ext cx="8382000" cy="12192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APIs are used to access data from a database, and Node is commonly used for that as shown with an example below.</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ADDING ROUTES</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971550"/>
            <a:ext cx="2819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Routes can also be added to web apps, so that </a:t>
            </a:r>
            <a:r>
              <a:rPr lang="en-US" sz="2000" dirty="0" err="1" smtClean="0">
                <a:solidFill>
                  <a:schemeClr val="tx1">
                    <a:lumMod val="65000"/>
                    <a:lumOff val="35000"/>
                  </a:schemeClr>
                </a:solidFill>
                <a:latin typeface="Arial" pitchFamily="34" charset="0"/>
                <a:cs typeface="Arial" pitchFamily="34" charset="0"/>
              </a:rPr>
              <a:t>params</a:t>
            </a:r>
            <a:r>
              <a:rPr lang="en-US" sz="2000" dirty="0" smtClean="0">
                <a:solidFill>
                  <a:schemeClr val="tx1">
                    <a:lumMod val="65000"/>
                    <a:lumOff val="35000"/>
                  </a:schemeClr>
                </a:solidFill>
                <a:latin typeface="Arial" pitchFamily="34" charset="0"/>
                <a:cs typeface="Arial" pitchFamily="34" charset="0"/>
              </a:rPr>
              <a:t> are passed through a URL when redirected to other pages of the app.</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3794" name="Picture 2"/>
          <p:cNvPicPr>
            <a:picLocks noChangeAspect="1" noChangeArrowheads="1"/>
          </p:cNvPicPr>
          <p:nvPr/>
        </p:nvPicPr>
        <p:blipFill>
          <a:blip r:embed="rId2" cstate="print"/>
          <a:srcRect/>
          <a:stretch>
            <a:fillRect/>
          </a:stretch>
        </p:blipFill>
        <p:spPr bwMode="auto">
          <a:xfrm>
            <a:off x="3352800" y="819150"/>
            <a:ext cx="5257800" cy="397192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CRUD APIS</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971550"/>
            <a:ext cx="39624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Although </a:t>
            </a:r>
            <a:r>
              <a:rPr lang="en-US" sz="2000" b="1" dirty="0" smtClean="0">
                <a:solidFill>
                  <a:schemeClr val="tx1">
                    <a:lumMod val="65000"/>
                    <a:lumOff val="35000"/>
                  </a:schemeClr>
                </a:solidFill>
                <a:latin typeface="Arial" pitchFamily="34" charset="0"/>
                <a:cs typeface="Arial" pitchFamily="34" charset="0"/>
              </a:rPr>
              <a:t>POST</a:t>
            </a:r>
            <a:r>
              <a:rPr lang="en-US" sz="2000" dirty="0" smtClean="0">
                <a:solidFill>
                  <a:schemeClr val="tx1">
                    <a:lumMod val="65000"/>
                    <a:lumOff val="35000"/>
                  </a:schemeClr>
                </a:solidFill>
                <a:latin typeface="Arial" pitchFamily="34" charset="0"/>
                <a:cs typeface="Arial" pitchFamily="34" charset="0"/>
              </a:rPr>
              <a:t> can be used to complete any </a:t>
            </a:r>
            <a:r>
              <a:rPr lang="en-US" sz="2000" b="1" dirty="0" smtClean="0">
                <a:solidFill>
                  <a:schemeClr val="tx1">
                    <a:lumMod val="65000"/>
                    <a:lumOff val="35000"/>
                  </a:schemeClr>
                </a:solidFill>
                <a:latin typeface="Arial" pitchFamily="34" charset="0"/>
                <a:cs typeface="Arial" pitchFamily="34" charset="0"/>
              </a:rPr>
              <a:t>CRUD</a:t>
            </a:r>
            <a:r>
              <a:rPr lang="en-US" sz="2000" dirty="0" smtClean="0">
                <a:solidFill>
                  <a:schemeClr val="tx1">
                    <a:lumMod val="65000"/>
                    <a:lumOff val="35000"/>
                  </a:schemeClr>
                </a:solidFill>
                <a:latin typeface="Arial" pitchFamily="34" charset="0"/>
                <a:cs typeface="Arial" pitchFamily="34" charset="0"/>
              </a:rPr>
              <a:t> operation, it is common to use </a:t>
            </a:r>
            <a:r>
              <a:rPr lang="en-US" sz="2000" b="1" dirty="0" smtClean="0">
                <a:solidFill>
                  <a:schemeClr val="tx1">
                    <a:lumMod val="65000"/>
                    <a:lumOff val="35000"/>
                  </a:schemeClr>
                </a:solidFill>
                <a:latin typeface="Arial" pitchFamily="34" charset="0"/>
                <a:cs typeface="Arial" pitchFamily="34" charset="0"/>
              </a:rPr>
              <a:t>GET</a:t>
            </a:r>
            <a:r>
              <a:rPr lang="en-US" sz="2000" dirty="0" smtClean="0">
                <a:solidFill>
                  <a:schemeClr val="tx1">
                    <a:lumMod val="65000"/>
                    <a:lumOff val="35000"/>
                  </a:schemeClr>
                </a:solidFill>
                <a:latin typeface="Arial" pitchFamily="34" charset="0"/>
                <a:cs typeface="Arial" pitchFamily="34" charset="0"/>
              </a:rPr>
              <a:t> for read, </a:t>
            </a:r>
            <a:r>
              <a:rPr lang="en-US" sz="2000" b="1" dirty="0" smtClean="0">
                <a:solidFill>
                  <a:schemeClr val="tx1">
                    <a:lumMod val="65000"/>
                    <a:lumOff val="35000"/>
                  </a:schemeClr>
                </a:solidFill>
                <a:latin typeface="Arial" pitchFamily="34" charset="0"/>
                <a:cs typeface="Arial" pitchFamily="34" charset="0"/>
              </a:rPr>
              <a:t>POST</a:t>
            </a:r>
            <a:r>
              <a:rPr lang="en-US" sz="2000" dirty="0" smtClean="0">
                <a:solidFill>
                  <a:schemeClr val="tx1">
                    <a:lumMod val="65000"/>
                    <a:lumOff val="35000"/>
                  </a:schemeClr>
                </a:solidFill>
                <a:latin typeface="Arial" pitchFamily="34" charset="0"/>
                <a:cs typeface="Arial" pitchFamily="34" charset="0"/>
              </a:rPr>
              <a:t> for create, </a:t>
            </a:r>
            <a:r>
              <a:rPr lang="en-US" sz="2000" b="1" dirty="0" smtClean="0">
                <a:solidFill>
                  <a:schemeClr val="tx1">
                    <a:lumMod val="65000"/>
                    <a:lumOff val="35000"/>
                  </a:schemeClr>
                </a:solidFill>
                <a:latin typeface="Arial" pitchFamily="34" charset="0"/>
                <a:cs typeface="Arial" pitchFamily="34" charset="0"/>
              </a:rPr>
              <a:t>PUT</a:t>
            </a:r>
            <a:r>
              <a:rPr lang="en-US" sz="2000" dirty="0" smtClean="0">
                <a:solidFill>
                  <a:schemeClr val="tx1">
                    <a:lumMod val="65000"/>
                    <a:lumOff val="35000"/>
                  </a:schemeClr>
                </a:solidFill>
                <a:latin typeface="Arial" pitchFamily="34" charset="0"/>
                <a:cs typeface="Arial" pitchFamily="34" charset="0"/>
              </a:rPr>
              <a:t> for update, and </a:t>
            </a:r>
            <a:r>
              <a:rPr lang="en-US" sz="2000" b="1" dirty="0" smtClean="0">
                <a:solidFill>
                  <a:schemeClr val="tx1">
                    <a:lumMod val="65000"/>
                    <a:lumOff val="35000"/>
                  </a:schemeClr>
                </a:solidFill>
                <a:latin typeface="Arial" pitchFamily="34" charset="0"/>
                <a:cs typeface="Arial" pitchFamily="34" charset="0"/>
              </a:rPr>
              <a:t>DELETE</a:t>
            </a:r>
            <a:r>
              <a:rPr lang="en-US" sz="2000" dirty="0" smtClean="0">
                <a:solidFill>
                  <a:schemeClr val="tx1">
                    <a:lumMod val="65000"/>
                    <a:lumOff val="35000"/>
                  </a:schemeClr>
                </a:solidFill>
                <a:latin typeface="Arial" pitchFamily="34" charset="0"/>
                <a:cs typeface="Arial" pitchFamily="34" charset="0"/>
              </a:rPr>
              <a:t> for delete.</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4818" name="Picture 2"/>
          <p:cNvPicPr>
            <a:picLocks noChangeAspect="1" noChangeArrowheads="1"/>
          </p:cNvPicPr>
          <p:nvPr/>
        </p:nvPicPr>
        <p:blipFill>
          <a:blip r:embed="rId2" cstate="print"/>
          <a:srcRect/>
          <a:stretch>
            <a:fillRect/>
          </a:stretch>
        </p:blipFill>
        <p:spPr bwMode="auto">
          <a:xfrm>
            <a:off x="4572000" y="1123950"/>
            <a:ext cx="3952875" cy="356235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PASSING DATA TO AN API</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971550"/>
            <a:ext cx="3276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With a GET request, </a:t>
            </a:r>
            <a:r>
              <a:rPr lang="en-US" sz="2000" dirty="0" err="1" smtClean="0">
                <a:solidFill>
                  <a:schemeClr val="tx1">
                    <a:lumMod val="65000"/>
                    <a:lumOff val="35000"/>
                  </a:schemeClr>
                </a:solidFill>
                <a:latin typeface="Arial" pitchFamily="34" charset="0"/>
                <a:cs typeface="Arial" pitchFamily="34" charset="0"/>
              </a:rPr>
              <a:t>params</a:t>
            </a:r>
            <a:r>
              <a:rPr lang="en-US" sz="2000" dirty="0" smtClean="0">
                <a:solidFill>
                  <a:schemeClr val="tx1">
                    <a:lumMod val="65000"/>
                    <a:lumOff val="35000"/>
                  </a:schemeClr>
                </a:solidFill>
                <a:latin typeface="Arial" pitchFamily="34" charset="0"/>
                <a:cs typeface="Arial" pitchFamily="34" charset="0"/>
              </a:rPr>
              <a:t> are added on the query string, while POST requests adds the data as one of the headers.</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5842" name="Picture 2"/>
          <p:cNvPicPr>
            <a:picLocks noChangeAspect="1" noChangeArrowheads="1"/>
          </p:cNvPicPr>
          <p:nvPr/>
        </p:nvPicPr>
        <p:blipFill>
          <a:blip r:embed="rId2" cstate="print"/>
          <a:srcRect/>
          <a:stretch>
            <a:fillRect/>
          </a:stretch>
        </p:blipFill>
        <p:spPr bwMode="auto">
          <a:xfrm>
            <a:off x="3962400" y="819150"/>
            <a:ext cx="4800600" cy="40386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66CC"/>
        </a:solid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0" y="0"/>
            <a:ext cx="9144000" cy="5143500"/>
          </a:xfrm>
        </p:spPr>
        <p:txBody>
          <a:bodyPr>
            <a:normAutofit/>
          </a:bodyPr>
          <a:lstStyle/>
          <a:p>
            <a:r>
              <a:rPr lang="en-US" sz="3500" u="sng" dirty="0" smtClean="0">
                <a:solidFill>
                  <a:schemeClr val="bg1"/>
                </a:solidFill>
                <a:latin typeface="Arial Black" pitchFamily="34" charset="0"/>
              </a:rPr>
              <a:t>OTHER</a:t>
            </a:r>
            <a:endParaRPr lang="en-US" sz="3500" u="sng" dirty="0">
              <a:solidFill>
                <a:schemeClr val="bg1"/>
              </a:solidFill>
              <a:latin typeface="Arial Black"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ENVIRONMENT VARIABLES</a:t>
            </a:r>
            <a:endParaRPr lang="en-US" sz="2500" u="sng" dirty="0">
              <a:solidFill>
                <a:srgbClr val="3366CC"/>
              </a:solidFill>
              <a:latin typeface="Arial Black" pitchFamily="34" charset="0"/>
            </a:endParaRPr>
          </a:p>
        </p:txBody>
      </p:sp>
      <p:sp>
        <p:nvSpPr>
          <p:cNvPr id="5" name="Subtitle 2"/>
          <p:cNvSpPr>
            <a:spLocks noGrp="1"/>
          </p:cNvSpPr>
          <p:nvPr>
            <p:ph type="subTitle" idx="1"/>
          </p:nvPr>
        </p:nvSpPr>
        <p:spPr>
          <a:xfrm>
            <a:off x="304800" y="971550"/>
            <a:ext cx="3581400" cy="38100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Environment variables are used to switch the configurations of your Node application.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For instance, an app may have a ‘test’ environment and a ‘production’ environment.  Instead of changing </a:t>
            </a:r>
            <a:r>
              <a:rPr lang="en-US" sz="2000" dirty="0" err="1" smtClean="0">
                <a:solidFill>
                  <a:schemeClr val="tx1">
                    <a:lumMod val="65000"/>
                    <a:lumOff val="35000"/>
                  </a:schemeClr>
                </a:solidFill>
                <a:latin typeface="Arial" pitchFamily="34" charset="0"/>
                <a:cs typeface="Arial" pitchFamily="34" charset="0"/>
              </a:rPr>
              <a:t>port#s</a:t>
            </a:r>
            <a:r>
              <a:rPr lang="en-US" sz="2000" dirty="0" smtClean="0">
                <a:solidFill>
                  <a:schemeClr val="tx1">
                    <a:lumMod val="65000"/>
                    <a:lumOff val="35000"/>
                  </a:schemeClr>
                </a:solidFill>
                <a:latin typeface="Arial" pitchFamily="34" charset="0"/>
                <a:cs typeface="Arial" pitchFamily="34" charset="0"/>
              </a:rPr>
              <a:t> and connection strings, you can just swap the environment variable and make the switch much easier.</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1746" name="Picture 2"/>
          <p:cNvPicPr>
            <a:picLocks noChangeAspect="1" noChangeArrowheads="1"/>
          </p:cNvPicPr>
          <p:nvPr/>
        </p:nvPicPr>
        <p:blipFill>
          <a:blip r:embed="rId2" cstate="print"/>
          <a:srcRect/>
          <a:stretch>
            <a:fillRect/>
          </a:stretch>
        </p:blipFill>
        <p:spPr bwMode="auto">
          <a:xfrm>
            <a:off x="4419600" y="1352550"/>
            <a:ext cx="3705225" cy="306705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API TESTING TOOL</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971550"/>
            <a:ext cx="4038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API developers often use third party API testing tools like Postman or Insomnia.</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With these tools, you can modify an API any way you like and see what sorts of results you get.  You can input different </a:t>
            </a:r>
            <a:r>
              <a:rPr lang="en-US" sz="2000" dirty="0" err="1" smtClean="0">
                <a:solidFill>
                  <a:schemeClr val="tx1">
                    <a:lumMod val="65000"/>
                    <a:lumOff val="35000"/>
                  </a:schemeClr>
                </a:solidFill>
                <a:latin typeface="Arial" pitchFamily="34" charset="0"/>
                <a:cs typeface="Arial" pitchFamily="34" charset="0"/>
              </a:rPr>
              <a:t>params</a:t>
            </a:r>
            <a:r>
              <a:rPr lang="en-US" sz="2000" dirty="0" smtClean="0">
                <a:solidFill>
                  <a:schemeClr val="tx1">
                    <a:lumMod val="65000"/>
                    <a:lumOff val="35000"/>
                  </a:schemeClr>
                </a:solidFill>
                <a:latin typeface="Arial" pitchFamily="34" charset="0"/>
                <a:cs typeface="Arial" pitchFamily="34" charset="0"/>
              </a:rPr>
              <a:t>, different content-types, different headers, …etc.</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6866" name="Picture 2"/>
          <p:cNvPicPr>
            <a:picLocks noChangeAspect="1" noChangeArrowheads="1"/>
          </p:cNvPicPr>
          <p:nvPr/>
        </p:nvPicPr>
        <p:blipFill>
          <a:blip r:embed="rId2" cstate="print"/>
          <a:srcRect/>
          <a:stretch>
            <a:fillRect/>
          </a:stretch>
        </p:blipFill>
        <p:spPr bwMode="auto">
          <a:xfrm>
            <a:off x="4724400" y="1123950"/>
            <a:ext cx="3873766" cy="34290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APIs or application programming interfaces are a core concept of backend full-stack development and these APIs are usually located on server side scripts like on a node .</a:t>
            </a:r>
            <a:r>
              <a:rPr lang="en-US" sz="2000" dirty="0" err="1" smtClean="0">
                <a:solidFill>
                  <a:schemeClr val="tx1">
                    <a:lumMod val="65000"/>
                    <a:lumOff val="35000"/>
                  </a:schemeClr>
                </a:solidFill>
                <a:latin typeface="Arial" pitchFamily="34" charset="0"/>
                <a:cs typeface="Arial" pitchFamily="34" charset="0"/>
              </a:rPr>
              <a:t>js</a:t>
            </a:r>
            <a:r>
              <a:rPr lang="en-US" sz="2000" dirty="0" smtClean="0">
                <a:solidFill>
                  <a:schemeClr val="tx1">
                    <a:lumMod val="65000"/>
                    <a:lumOff val="35000"/>
                  </a:schemeClr>
                </a:solidFill>
                <a:latin typeface="Arial" pitchFamily="34" charset="0"/>
                <a:cs typeface="Arial" pitchFamily="34" charset="0"/>
              </a:rPr>
              <a:t> file.</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are means of communication between 2 computers, it could be a client or a server, or to a JSON on the internet.</a:t>
            </a: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BACKGROUND</a:t>
            </a:r>
            <a:endParaRPr lang="en-US" sz="2500" u="sng" dirty="0">
              <a:solidFill>
                <a:srgbClr val="3366CC"/>
              </a:solidFill>
              <a:latin typeface="Arial Black"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WEB SOCKETS</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971550"/>
            <a:ext cx="83058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Web sockets are APIs that make 2-way communication between clients and servers.  They are useful for implementing push communication such as a chat service between different client.  How else could you send a message from the server to a client without sockets?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Sockets are not included as part of Node, so you have to install it </a:t>
            </a:r>
            <a:r>
              <a:rPr lang="en-US" sz="2000" dirty="0" err="1" smtClean="0">
                <a:solidFill>
                  <a:schemeClr val="tx1">
                    <a:lumMod val="65000"/>
                    <a:lumOff val="35000"/>
                  </a:schemeClr>
                </a:solidFill>
                <a:latin typeface="Arial" pitchFamily="34" charset="0"/>
                <a:cs typeface="Arial" pitchFamily="34" charset="0"/>
              </a:rPr>
              <a:t>separatly</a:t>
            </a:r>
            <a:r>
              <a:rPr lang="en-US" sz="2000" dirty="0" smtClean="0">
                <a:solidFill>
                  <a:schemeClr val="tx1">
                    <a:lumMod val="65000"/>
                    <a:lumOff val="35000"/>
                  </a:schemeClr>
                </a:solidFill>
                <a:latin typeface="Arial" pitchFamily="34" charset="0"/>
                <a:cs typeface="Arial" pitchFamily="34" charset="0"/>
              </a:rPr>
              <a:t> using </a:t>
            </a:r>
            <a:r>
              <a:rPr lang="en-US" sz="2000" b="1" dirty="0" err="1" smtClean="0">
                <a:solidFill>
                  <a:schemeClr val="tx1">
                    <a:lumMod val="65000"/>
                    <a:lumOff val="35000"/>
                  </a:schemeClr>
                </a:solidFill>
                <a:latin typeface="Consolas" pitchFamily="49" charset="0"/>
                <a:cs typeface="Arial" pitchFamily="34" charset="0"/>
              </a:rPr>
              <a:t>npm</a:t>
            </a:r>
            <a:r>
              <a:rPr lang="en-US" sz="2000" b="1" dirty="0" smtClean="0">
                <a:solidFill>
                  <a:schemeClr val="tx1">
                    <a:lumMod val="65000"/>
                    <a:lumOff val="35000"/>
                  </a:schemeClr>
                </a:solidFill>
                <a:latin typeface="Consolas" pitchFamily="49" charset="0"/>
                <a:cs typeface="Arial" pitchFamily="34" charset="0"/>
              </a:rPr>
              <a:t> install socket.io</a:t>
            </a:r>
            <a:r>
              <a:rPr lang="en-US" sz="2000" dirty="0" smtClean="0">
                <a:solidFill>
                  <a:schemeClr val="tx1">
                    <a:lumMod val="65000"/>
                    <a:lumOff val="35000"/>
                  </a:schemeClr>
                </a:solidFill>
                <a:latin typeface="Arial" pitchFamily="34" charset="0"/>
                <a:cs typeface="Arial" pitchFamily="34" charset="0"/>
              </a:rPr>
              <a: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consists of a chat-server.js and chat-client.html.</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MESSAGE FLOW USING SOCKET.IO</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971550"/>
            <a:ext cx="2514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socket.io() function handles the reception of messages from clients.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A message is broadcast (or pushed) to all connected clients via the </a:t>
            </a:r>
            <a:r>
              <a:rPr lang="en-US" sz="2000" dirty="0" err="1" smtClean="0">
                <a:solidFill>
                  <a:schemeClr val="tx1">
                    <a:lumMod val="65000"/>
                    <a:lumOff val="35000"/>
                  </a:schemeClr>
                </a:solidFill>
                <a:latin typeface="Arial" pitchFamily="34" charset="0"/>
                <a:cs typeface="Arial" pitchFamily="34" charset="0"/>
              </a:rPr>
              <a:t>io.emit</a:t>
            </a:r>
            <a:r>
              <a:rPr lang="en-US" sz="2000" dirty="0" smtClean="0">
                <a:solidFill>
                  <a:schemeClr val="tx1">
                    <a:lumMod val="65000"/>
                    <a:lumOff val="35000"/>
                  </a:schemeClr>
                </a:solidFill>
                <a:latin typeface="Arial" pitchFamily="34" charset="0"/>
                <a:cs typeface="Arial" pitchFamily="34" charset="0"/>
              </a:rPr>
              <a:t>() function.</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7890" name="Picture 2"/>
          <p:cNvPicPr>
            <a:picLocks noChangeAspect="1" noChangeArrowheads="1"/>
          </p:cNvPicPr>
          <p:nvPr/>
        </p:nvPicPr>
        <p:blipFill>
          <a:blip r:embed="rId2" cstate="print"/>
          <a:srcRect/>
          <a:stretch>
            <a:fillRect/>
          </a:stretch>
        </p:blipFill>
        <p:spPr bwMode="auto">
          <a:xfrm>
            <a:off x="4419600" y="1047750"/>
            <a:ext cx="3944545" cy="356235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SERVERLESS TECHNOLOGY</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971550"/>
            <a:ext cx="4343400" cy="3962400"/>
          </a:xfrm>
        </p:spPr>
        <p:txBody>
          <a:bodyPr>
            <a:normAutofit fontScale="92500" lnSpcReduction="20000"/>
          </a:bodyPr>
          <a:lstStyle/>
          <a:p>
            <a:pPr algn="l">
              <a:buFont typeface="Arial" pitchFamily="34" charset="0"/>
              <a:buChar char="●"/>
            </a:pPr>
            <a:r>
              <a:rPr lang="en-US" sz="2000" dirty="0" err="1" smtClean="0">
                <a:solidFill>
                  <a:schemeClr val="tx1">
                    <a:lumMod val="65000"/>
                    <a:lumOff val="35000"/>
                  </a:schemeClr>
                </a:solidFill>
                <a:latin typeface="Arial" pitchFamily="34" charset="0"/>
                <a:cs typeface="Arial" pitchFamily="34" charset="0"/>
              </a:rPr>
              <a:t>Serverless</a:t>
            </a:r>
            <a:r>
              <a:rPr lang="en-US" sz="2000" dirty="0" smtClean="0">
                <a:solidFill>
                  <a:schemeClr val="tx1">
                    <a:lumMod val="65000"/>
                    <a:lumOff val="35000"/>
                  </a:schemeClr>
                </a:solidFill>
                <a:latin typeface="Arial" pitchFamily="34" charset="0"/>
                <a:cs typeface="Arial" pitchFamily="34" charset="0"/>
              </a:rPr>
              <a:t> technology does not mean that an app does not run on a server, it still does, but removes the need to install, configure, or update back-end environments.</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It makes use of AWS or Azure to manage all deployment issues, so that full-stack developers can mainly focus on development.</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They outsource server services such as reliability, scalability, and security.</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Common </a:t>
            </a:r>
            <a:r>
              <a:rPr lang="en-US" sz="2000" dirty="0" err="1" smtClean="0">
                <a:solidFill>
                  <a:schemeClr val="tx1">
                    <a:lumMod val="65000"/>
                    <a:lumOff val="35000"/>
                  </a:schemeClr>
                </a:solidFill>
                <a:latin typeface="Arial" pitchFamily="34" charset="0"/>
                <a:cs typeface="Arial" pitchFamily="34" charset="0"/>
              </a:rPr>
              <a:t>serverless</a:t>
            </a:r>
            <a:r>
              <a:rPr lang="en-US" sz="2000" dirty="0" smtClean="0">
                <a:solidFill>
                  <a:schemeClr val="tx1">
                    <a:lumMod val="65000"/>
                    <a:lumOff val="35000"/>
                  </a:schemeClr>
                </a:solidFill>
                <a:latin typeface="Arial" pitchFamily="34" charset="0"/>
                <a:cs typeface="Arial" pitchFamily="34" charset="0"/>
              </a:rPr>
              <a:t> techs might include:</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Database-as-a-service</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Platform-as-a-service(PAAS)</a:t>
            </a:r>
          </a:p>
          <a:p>
            <a:pPr lvl="1" algn="l">
              <a:buFont typeface="Arial" pitchFamily="34" charset="0"/>
              <a:buChar char="●"/>
            </a:pPr>
            <a:r>
              <a:rPr lang="en-US" sz="1600" dirty="0" smtClean="0">
                <a:solidFill>
                  <a:schemeClr val="tx1">
                    <a:lumMod val="65000"/>
                    <a:lumOff val="35000"/>
                  </a:schemeClr>
                </a:solidFill>
                <a:latin typeface="Arial" pitchFamily="34" charset="0"/>
                <a:cs typeface="Arial" pitchFamily="34" charset="0"/>
              </a:rPr>
              <a:t>Functions-as-a-service(FAAS)</a:t>
            </a:r>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pic>
        <p:nvPicPr>
          <p:cNvPr id="38914" name="Picture 2"/>
          <p:cNvPicPr>
            <a:picLocks noChangeAspect="1" noChangeArrowheads="1"/>
          </p:cNvPicPr>
          <p:nvPr/>
        </p:nvPicPr>
        <p:blipFill>
          <a:blip r:embed="rId2" cstate="print"/>
          <a:srcRect/>
          <a:stretch>
            <a:fillRect/>
          </a:stretch>
        </p:blipFill>
        <p:spPr bwMode="auto">
          <a:xfrm>
            <a:off x="4648200" y="1581150"/>
            <a:ext cx="4114800" cy="2447925"/>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BENEFITS OF SERVERLESS TECH</a:t>
            </a:r>
            <a:endParaRPr lang="en-US" sz="2500" u="sng" dirty="0">
              <a:solidFill>
                <a:srgbClr val="3366CC"/>
              </a:solidFill>
              <a:latin typeface="Arial Black" pitchFamily="34" charset="0"/>
            </a:endParaRPr>
          </a:p>
        </p:txBody>
      </p:sp>
      <p:sp>
        <p:nvSpPr>
          <p:cNvPr id="8" name="Subtitle 2"/>
          <p:cNvSpPr>
            <a:spLocks noGrp="1"/>
          </p:cNvSpPr>
          <p:nvPr>
            <p:ph type="subTitle" idx="1"/>
          </p:nvPr>
        </p:nvSpPr>
        <p:spPr>
          <a:xfrm>
            <a:off x="304800" y="971550"/>
            <a:ext cx="8229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The main benefit is that it reduces complexity.  There is no need to configure and support server software on your own.</a:t>
            </a:r>
          </a:p>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By eliminating the provision servers, the </a:t>
            </a:r>
            <a:r>
              <a:rPr lang="en-US" sz="2000" dirty="0" err="1" smtClean="0">
                <a:solidFill>
                  <a:schemeClr val="tx1">
                    <a:lumMod val="65000"/>
                    <a:lumOff val="35000"/>
                  </a:schemeClr>
                </a:solidFill>
                <a:latin typeface="Arial" pitchFamily="34" charset="0"/>
                <a:cs typeface="Arial" pitchFamily="34" charset="0"/>
              </a:rPr>
              <a:t>serverless</a:t>
            </a:r>
            <a:r>
              <a:rPr lang="en-US" sz="2000" dirty="0" smtClean="0">
                <a:solidFill>
                  <a:schemeClr val="tx1">
                    <a:lumMod val="65000"/>
                    <a:lumOff val="35000"/>
                  </a:schemeClr>
                </a:solidFill>
                <a:latin typeface="Arial" pitchFamily="34" charset="0"/>
                <a:cs typeface="Arial" pitchFamily="34" charset="0"/>
              </a:rPr>
              <a:t> approach often results in lower cost, as ironic as how expensive AWS costs can be.</a:t>
            </a:r>
          </a:p>
          <a:p>
            <a:pPr algn="l"/>
            <a:endParaRPr lang="en-US" sz="1600" dirty="0" smtClean="0">
              <a:solidFill>
                <a:schemeClr val="tx1">
                  <a:lumMod val="65000"/>
                  <a:lumOff val="35000"/>
                </a:schemeClr>
              </a:solidFill>
              <a:latin typeface="Consolas" pitchFamily="49"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971550"/>
            <a:ext cx="8610600" cy="3962400"/>
          </a:xfrm>
        </p:spPr>
        <p:txBody>
          <a:bodyPr>
            <a:normAutofit/>
          </a:bodyPr>
          <a:lstStyle/>
          <a:p>
            <a:pPr algn="l">
              <a:buFont typeface="Arial" pitchFamily="34" charset="0"/>
              <a:buChar char="●"/>
            </a:pPr>
            <a:r>
              <a:rPr lang="en-US" sz="2000" dirty="0" smtClean="0">
                <a:solidFill>
                  <a:schemeClr val="tx1">
                    <a:lumMod val="65000"/>
                    <a:lumOff val="35000"/>
                  </a:schemeClr>
                </a:solidFill>
                <a:latin typeface="Arial" pitchFamily="34" charset="0"/>
                <a:cs typeface="Arial" pitchFamily="34" charset="0"/>
              </a:rPr>
              <a:t>Endpoints are fundamental elements of APIs, they are the connection points between computers, for instance, </a:t>
            </a:r>
            <a:r>
              <a:rPr lang="en-US" sz="2000" dirty="0" smtClean="0">
                <a:solidFill>
                  <a:schemeClr val="tx1">
                    <a:lumMod val="65000"/>
                    <a:lumOff val="35000"/>
                  </a:schemeClr>
                </a:solidFill>
                <a:latin typeface="Arial" pitchFamily="34" charset="0"/>
                <a:cs typeface="Arial" pitchFamily="34" charset="0"/>
                <a:hlinkClick r:id="rId2"/>
              </a:rPr>
              <a:t>http://localhost:8080/tshirt</a:t>
            </a:r>
            <a:r>
              <a:rPr lang="en-US" sz="2000" dirty="0" smtClean="0">
                <a:solidFill>
                  <a:schemeClr val="tx1">
                    <a:lumMod val="65000"/>
                    <a:lumOff val="35000"/>
                  </a:schemeClr>
                </a:solidFill>
                <a:latin typeface="Arial" pitchFamily="34" charset="0"/>
                <a:cs typeface="Arial" pitchFamily="34" charset="0"/>
              </a:rPr>
              <a:t> would be an endpoint, it connects to a location on a network.</a:t>
            </a:r>
            <a:endParaRPr lang="en-US" sz="16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buFont typeface="Arial" pitchFamily="34" charset="0"/>
              <a:buChar char="●"/>
            </a:pPr>
            <a:endParaRPr lang="en-US" sz="2000" dirty="0" smtClean="0">
              <a:solidFill>
                <a:schemeClr val="tx1">
                  <a:lumMod val="65000"/>
                  <a:lumOff val="35000"/>
                </a:schemeClr>
              </a:solidFill>
              <a:latin typeface="Arial" pitchFamily="34" charset="0"/>
              <a:cs typeface="Arial" pitchFamily="34" charset="0"/>
            </a:endParaRPr>
          </a:p>
          <a:p>
            <a:pPr algn="l"/>
            <a:endParaRPr lang="en-US" sz="2000" dirty="0" smtClean="0">
              <a:solidFill>
                <a:schemeClr val="tx1">
                  <a:lumMod val="65000"/>
                  <a:lumOff val="35000"/>
                </a:schemeClr>
              </a:solidFill>
              <a:latin typeface="Arial" pitchFamily="34" charset="0"/>
              <a:cs typeface="Arial" pitchFamily="34" charset="0"/>
            </a:endParaRPr>
          </a:p>
        </p:txBody>
      </p:sp>
      <p:sp>
        <p:nvSpPr>
          <p:cNvPr id="6" name="Title 1"/>
          <p:cNvSpPr>
            <a:spLocks noGrp="1"/>
          </p:cNvSpPr>
          <p:nvPr>
            <p:ph type="ctrTitle"/>
          </p:nvPr>
        </p:nvSpPr>
        <p:spPr>
          <a:xfrm>
            <a:off x="0" y="228600"/>
            <a:ext cx="9144000" cy="438150"/>
          </a:xfrm>
        </p:spPr>
        <p:txBody>
          <a:bodyPr>
            <a:noAutofit/>
          </a:bodyPr>
          <a:lstStyle/>
          <a:p>
            <a:r>
              <a:rPr lang="en-US" sz="2500" u="sng" dirty="0" smtClean="0">
                <a:solidFill>
                  <a:srgbClr val="3366CC"/>
                </a:solidFill>
                <a:latin typeface="Arial Black" pitchFamily="34" charset="0"/>
              </a:rPr>
              <a:t>ENDPOINTS</a:t>
            </a:r>
            <a:endParaRPr lang="en-US" sz="2500" u="sng" dirty="0">
              <a:solidFill>
                <a:srgbClr val="3366CC"/>
              </a:solidFill>
              <a:latin typeface="Arial Black"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1578</TotalTime>
  <Words>2749</Words>
  <Application>Microsoft Office PowerPoint</Application>
  <PresentationFormat>On-screen Show (16:9)</PresentationFormat>
  <Paragraphs>595</Paragraphs>
  <Slides>83</Slides>
  <Notes>6</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BACKEND</vt:lpstr>
      <vt:lpstr>Slide 2</vt:lpstr>
      <vt:lpstr>OVERVIEW</vt:lpstr>
      <vt:lpstr>OVERVIEW</vt:lpstr>
      <vt:lpstr>BACKGROUND</vt:lpstr>
      <vt:lpstr>COMMON SERVER-SIDE TECHNOLOGIES</vt:lpstr>
      <vt:lpstr>APIS</vt:lpstr>
      <vt:lpstr>BACKGROUND</vt:lpstr>
      <vt:lpstr>ENDPOINTS</vt:lpstr>
      <vt:lpstr>API ARGUMENTS</vt:lpstr>
      <vt:lpstr>MIDDLEWEAR</vt:lpstr>
      <vt:lpstr>EXAMPLE CONSOLE LOGS</vt:lpstr>
      <vt:lpstr>Slide 13</vt:lpstr>
      <vt:lpstr>BROWSER OUTPUT</vt:lpstr>
      <vt:lpstr>EXAMPLE WITHOUT DATABASE</vt:lpstr>
      <vt:lpstr>EXAMPLE WITH DATABASE</vt:lpstr>
      <vt:lpstr>PHP</vt:lpstr>
      <vt:lpstr>INTRODUCTION</vt:lpstr>
      <vt:lpstr>TAGS AND COMMENTS</vt:lpstr>
      <vt:lpstr>EXAMPLE</vt:lpstr>
      <vt:lpstr>VARIABLES AND DATA TYPES</vt:lpstr>
      <vt:lpstr>CONSTANTS</vt:lpstr>
      <vt:lpstr>ECHO()</vt:lpstr>
      <vt:lpstr>EXAMPLES</vt:lpstr>
      <vt:lpstr>EXAMPLES</vt:lpstr>
      <vt:lpstr>PRINTF()</vt:lpstr>
      <vt:lpstr>IF-ELSE CONDITIONALS</vt:lpstr>
      <vt:lpstr>SWITCH CASE CONDITIONALS</vt:lpstr>
      <vt:lpstr>WHILE AND DO-WHILE CONDITIONALS</vt:lpstr>
      <vt:lpstr>FOR LOOPS</vt:lpstr>
      <vt:lpstr>INCLUDING FILES</vt:lpstr>
      <vt:lpstr>FUNCTIONS</vt:lpstr>
      <vt:lpstr>RETURN TYPE DECLARATION</vt:lpstr>
      <vt:lpstr>FUNCTION INVOKING</vt:lpstr>
      <vt:lpstr>FUNCTION ARGUMENTS</vt:lpstr>
      <vt:lpstr>PASSING BY REFERENCE</vt:lpstr>
      <vt:lpstr>SCOPE</vt:lpstr>
      <vt:lpstr>ARRAYS</vt:lpstr>
      <vt:lpstr>ACCESSING ARRAYS</vt:lpstr>
      <vt:lpstr>MULTI-DIMENSIONAL ARRAYS</vt:lpstr>
      <vt:lpstr>MULTI-DIMENSIONAL ARRAYS</vt:lpstr>
      <vt:lpstr>MULTI-DIMENSIONAL ARRAYS</vt:lpstr>
      <vt:lpstr>ARRAY ITERATION</vt:lpstr>
      <vt:lpstr>CLASSES</vt:lpstr>
      <vt:lpstr>CLASS CONSTRUCT</vt:lpstr>
      <vt:lpstr>CONSTRUCTORS</vt:lpstr>
      <vt:lpstr>OBJECTS</vt:lpstr>
      <vt:lpstr>METHODS</vt:lpstr>
      <vt:lpstr>ACCESSIBILITY</vt:lpstr>
      <vt:lpstr>STATIC MEMBERS</vt:lpstr>
      <vt:lpstr>INHERITANCE</vt:lpstr>
      <vt:lpstr>INHERITANCE</vt:lpstr>
      <vt:lpstr>NODE</vt:lpstr>
      <vt:lpstr>INTRODUCTION</vt:lpstr>
      <vt:lpstr>PROS</vt:lpstr>
      <vt:lpstr>CONS</vt:lpstr>
      <vt:lpstr>COMMON NODE LIBRARIES</vt:lpstr>
      <vt:lpstr>NODE STREAMS</vt:lpstr>
      <vt:lpstr>NPM</vt:lpstr>
      <vt:lpstr>REPL</vt:lpstr>
      <vt:lpstr>FORK() VS SPAWN()</vt:lpstr>
      <vt:lpstr>TRIVIA</vt:lpstr>
      <vt:lpstr>PUSH-BASED ARCHITECTURE</vt:lpstr>
      <vt:lpstr>NON-BLOCKING ARCHITECTURE</vt:lpstr>
      <vt:lpstr>BLOCKING ARCHITECTURE</vt:lpstr>
      <vt:lpstr>DATABASE INTERACTION</vt:lpstr>
      <vt:lpstr>NODE DISADVANTAGES</vt:lpstr>
      <vt:lpstr>SAMPLE NODE APP CODE</vt:lpstr>
      <vt:lpstr>SAMPLE NODE APP RUN INSTRUCTIONS</vt:lpstr>
      <vt:lpstr>ANOTHER NODE EXAMPLE</vt:lpstr>
      <vt:lpstr>ADDING EXPRESS</vt:lpstr>
      <vt:lpstr>ADDING EXPRESS</vt:lpstr>
      <vt:lpstr>API WITH NODE</vt:lpstr>
      <vt:lpstr>ADDING ROUTES</vt:lpstr>
      <vt:lpstr>CRUD APIS</vt:lpstr>
      <vt:lpstr>PASSING DATA TO AN API</vt:lpstr>
      <vt:lpstr>OTHER</vt:lpstr>
      <vt:lpstr>ENVIRONMENT VARIABLES</vt:lpstr>
      <vt:lpstr>API TESTING TOOL</vt:lpstr>
      <vt:lpstr>WEB SOCKETS</vt:lpstr>
      <vt:lpstr>MESSAGE FLOW USING SOCKET.IO</vt:lpstr>
      <vt:lpstr>SERVERLESS TECHNOLOGY</vt:lpstr>
      <vt:lpstr>BENEFITS OF SERVERLESS TECH</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DIZAD</dc:creator>
  <cp:lastModifiedBy>dizad</cp:lastModifiedBy>
  <cp:revision>387</cp:revision>
  <dcterms:created xsi:type="dcterms:W3CDTF">2018-08-06T22:35:07Z</dcterms:created>
  <dcterms:modified xsi:type="dcterms:W3CDTF">2022-09-16T02:52:30Z</dcterms:modified>
</cp:coreProperties>
</file>